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ontserrat Bold" charset="1" panose="00000800000000000000"/>
      <p:regular r:id="rId28"/>
    </p:embeddedFont>
    <p:embeddedFont>
      <p:font typeface="Montserrat"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 Id="rId4" Target="https://www.tensorflow.org" TargetMode="External" Type="http://schemas.openxmlformats.org/officeDocument/2006/relationships/hyperlink"/><Relationship Id="rId5" Target="https://www.tensorflow.org"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367131" y="540289"/>
            <a:ext cx="1458109" cy="1458109"/>
          </a:xfrm>
          <a:custGeom>
            <a:avLst/>
            <a:gdLst/>
            <a:ahLst/>
            <a:cxnLst/>
            <a:rect r="r" b="b" t="t" l="l"/>
            <a:pathLst>
              <a:path h="1458109" w="1458109">
                <a:moveTo>
                  <a:pt x="0" y="0"/>
                </a:moveTo>
                <a:lnTo>
                  <a:pt x="1458109" y="0"/>
                </a:lnTo>
                <a:lnTo>
                  <a:pt x="1458109" y="1458109"/>
                </a:lnTo>
                <a:lnTo>
                  <a:pt x="0" y="1458109"/>
                </a:lnTo>
                <a:lnTo>
                  <a:pt x="0" y="0"/>
                </a:lnTo>
                <a:close/>
              </a:path>
            </a:pathLst>
          </a:custGeom>
          <a:blipFill>
            <a:blip r:embed="rId3"/>
            <a:stretch>
              <a:fillRect l="0" t="0" r="0" b="0"/>
            </a:stretch>
          </a:blipFill>
        </p:spPr>
      </p:sp>
      <p:sp>
        <p:nvSpPr>
          <p:cNvPr name="TextBox 10" id="10"/>
          <p:cNvSpPr txBox="true"/>
          <p:nvPr/>
        </p:nvSpPr>
        <p:spPr>
          <a:xfrm rot="0">
            <a:off x="1215970" y="2981380"/>
            <a:ext cx="10547124" cy="3432834"/>
          </a:xfrm>
          <a:prstGeom prst="rect">
            <a:avLst/>
          </a:prstGeom>
        </p:spPr>
        <p:txBody>
          <a:bodyPr anchor="t" rtlCol="false" tIns="0" lIns="0" bIns="0" rIns="0">
            <a:spAutoFit/>
          </a:bodyPr>
          <a:lstStyle/>
          <a:p>
            <a:pPr algn="l">
              <a:lnSpc>
                <a:spcPts val="9112"/>
              </a:lnSpc>
              <a:spcBef>
                <a:spcPct val="0"/>
              </a:spcBef>
            </a:pPr>
            <a:r>
              <a:rPr lang="en-US" sz="6509" b="true">
                <a:solidFill>
                  <a:srgbClr val="000000"/>
                </a:solidFill>
                <a:latin typeface="Montserrat Bold"/>
                <a:ea typeface="Montserrat Bold"/>
                <a:cs typeface="Montserrat Bold"/>
                <a:sym typeface="Montserrat Bold"/>
              </a:rPr>
              <a:t>XÂY DỰNG MÔ HÌNH CNN ĐƠN GIẢN VỚI TENSORFLOW/KERAS</a:t>
            </a:r>
          </a:p>
        </p:txBody>
      </p:sp>
      <p:sp>
        <p:nvSpPr>
          <p:cNvPr name="TextBox 11" id="11"/>
          <p:cNvSpPr txBox="true"/>
          <p:nvPr/>
        </p:nvSpPr>
        <p:spPr>
          <a:xfrm rot="0">
            <a:off x="3273541" y="717933"/>
            <a:ext cx="6431983" cy="1045671"/>
          </a:xfrm>
          <a:prstGeom prst="rect">
            <a:avLst/>
          </a:prstGeom>
        </p:spPr>
        <p:txBody>
          <a:bodyPr anchor="t" rtlCol="false" tIns="0" lIns="0" bIns="0" rIns="0">
            <a:spAutoFit/>
          </a:bodyPr>
          <a:lstStyle/>
          <a:p>
            <a:pPr algn="l">
              <a:lnSpc>
                <a:spcPts val="4247"/>
              </a:lnSpc>
            </a:pPr>
            <a:r>
              <a:rPr lang="en-US" sz="3034">
                <a:solidFill>
                  <a:srgbClr val="000000"/>
                </a:solidFill>
                <a:latin typeface="Montserrat"/>
                <a:ea typeface="Montserrat"/>
                <a:cs typeface="Montserrat"/>
                <a:sym typeface="Montserrat"/>
              </a:rPr>
              <a:t>Đại học Kiến trúc Hà Nội</a:t>
            </a:r>
          </a:p>
          <a:p>
            <a:pPr algn="l" marL="0" indent="0" lvl="0">
              <a:lnSpc>
                <a:spcPts val="4247"/>
              </a:lnSpc>
              <a:spcBef>
                <a:spcPct val="0"/>
              </a:spcBef>
            </a:pPr>
            <a:r>
              <a:rPr lang="en-US" sz="3034">
                <a:solidFill>
                  <a:srgbClr val="000000"/>
                </a:solidFill>
                <a:latin typeface="Montserrat"/>
                <a:ea typeface="Montserrat"/>
                <a:cs typeface="Montserrat"/>
                <a:sym typeface="Montserrat"/>
              </a:rPr>
              <a:t>Khoa Công nghệ thông tin</a:t>
            </a:r>
          </a:p>
        </p:txBody>
      </p:sp>
      <p:sp>
        <p:nvSpPr>
          <p:cNvPr name="TextBox 12" id="12"/>
          <p:cNvSpPr txBox="true"/>
          <p:nvPr/>
        </p:nvSpPr>
        <p:spPr>
          <a:xfrm rot="0">
            <a:off x="1367131" y="6894466"/>
            <a:ext cx="9850056" cy="554635"/>
          </a:xfrm>
          <a:prstGeom prst="rect">
            <a:avLst/>
          </a:prstGeom>
        </p:spPr>
        <p:txBody>
          <a:bodyPr anchor="t" rtlCol="false" tIns="0" lIns="0" bIns="0" rIns="0">
            <a:spAutoFit/>
          </a:bodyPr>
          <a:lstStyle/>
          <a:p>
            <a:pPr algn="l">
              <a:lnSpc>
                <a:spcPts val="4632"/>
              </a:lnSpc>
              <a:spcBef>
                <a:spcPct val="0"/>
              </a:spcBef>
            </a:pPr>
            <a:r>
              <a:rPr lang="en-US" sz="3308">
                <a:solidFill>
                  <a:srgbClr val="000000"/>
                </a:solidFill>
                <a:latin typeface="Montserrat"/>
                <a:ea typeface="Montserrat"/>
                <a:cs typeface="Montserrat"/>
                <a:sym typeface="Montserrat"/>
              </a:rPr>
              <a:t>ỨNG DỤNG TRONG NHẬN DIỆN TRANG PHỤC</a:t>
            </a:r>
          </a:p>
        </p:txBody>
      </p:sp>
      <p:sp>
        <p:nvSpPr>
          <p:cNvPr name="TextBox 13" id="13"/>
          <p:cNvSpPr txBox="true"/>
          <p:nvPr/>
        </p:nvSpPr>
        <p:spPr>
          <a:xfrm rot="0">
            <a:off x="1367131" y="8515901"/>
            <a:ext cx="6031979" cy="475009"/>
          </a:xfrm>
          <a:prstGeom prst="rect">
            <a:avLst/>
          </a:prstGeom>
        </p:spPr>
        <p:txBody>
          <a:bodyPr anchor="t" rtlCol="false" tIns="0" lIns="0" bIns="0" rIns="0">
            <a:spAutoFit/>
          </a:bodyPr>
          <a:lstStyle/>
          <a:p>
            <a:pPr algn="l" marL="0" indent="0" lvl="0">
              <a:lnSpc>
                <a:spcPts val="3983"/>
              </a:lnSpc>
              <a:spcBef>
                <a:spcPct val="0"/>
              </a:spcBef>
            </a:pPr>
            <a:r>
              <a:rPr lang="en-US" sz="2845">
                <a:solidFill>
                  <a:srgbClr val="000000"/>
                </a:solidFill>
                <a:latin typeface="Montserrat"/>
                <a:ea typeface="Montserrat"/>
                <a:cs typeface="Montserrat"/>
                <a:sym typeface="Montserrat"/>
              </a:rPr>
              <a:t>Nhóm 8 - 21CĐP2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72314">
            <a:off x="-1555638" y="-2181080"/>
            <a:ext cx="3915565" cy="4362159"/>
          </a:xfrm>
          <a:custGeom>
            <a:avLst/>
            <a:gdLst/>
            <a:ahLst/>
            <a:cxnLst/>
            <a:rect r="r" b="b" t="t" l="l"/>
            <a:pathLst>
              <a:path h="4362159" w="3915565">
                <a:moveTo>
                  <a:pt x="0" y="0"/>
                </a:moveTo>
                <a:lnTo>
                  <a:pt x="3915566" y="0"/>
                </a:lnTo>
                <a:lnTo>
                  <a:pt x="3915566" y="4362160"/>
                </a:lnTo>
                <a:lnTo>
                  <a:pt x="0" y="4362160"/>
                </a:lnTo>
                <a:lnTo>
                  <a:pt x="0" y="0"/>
                </a:lnTo>
                <a:close/>
              </a:path>
            </a:pathLst>
          </a:custGeom>
          <a:blipFill>
            <a:blip r:embed="rId2"/>
            <a:stretch>
              <a:fillRect l="-4244" t="0" r="-4244" b="-2373"/>
            </a:stretch>
          </a:blipFill>
        </p:spPr>
      </p:sp>
      <p:sp>
        <p:nvSpPr>
          <p:cNvPr name="Freeform 3" id="3"/>
          <p:cNvSpPr/>
          <p:nvPr/>
        </p:nvSpPr>
        <p:spPr>
          <a:xfrm flipH="false" flipV="false" rot="0">
            <a:off x="14344716" y="6930276"/>
            <a:ext cx="5829169" cy="4656048"/>
          </a:xfrm>
          <a:custGeom>
            <a:avLst/>
            <a:gdLst/>
            <a:ahLst/>
            <a:cxnLst/>
            <a:rect r="r" b="b" t="t" l="l"/>
            <a:pathLst>
              <a:path h="4656048" w="5829169">
                <a:moveTo>
                  <a:pt x="0" y="0"/>
                </a:moveTo>
                <a:lnTo>
                  <a:pt x="5829168" y="0"/>
                </a:lnTo>
                <a:lnTo>
                  <a:pt x="5829168" y="4656048"/>
                </a:lnTo>
                <a:lnTo>
                  <a:pt x="0" y="4656048"/>
                </a:lnTo>
                <a:lnTo>
                  <a:pt x="0" y="0"/>
                </a:lnTo>
                <a:close/>
              </a:path>
            </a:pathLst>
          </a:custGeom>
          <a:blipFill>
            <a:blip r:embed="rId3"/>
            <a:stretch>
              <a:fillRect l="0" t="0" r="0" b="0"/>
            </a:stretch>
          </a:blipFill>
        </p:spPr>
      </p:sp>
      <p:sp>
        <p:nvSpPr>
          <p:cNvPr name="TextBox 4" id="4"/>
          <p:cNvSpPr txBox="true"/>
          <p:nvPr/>
        </p:nvSpPr>
        <p:spPr>
          <a:xfrm rot="0">
            <a:off x="1028700" y="1876296"/>
            <a:ext cx="16230600" cy="5848350"/>
          </a:xfrm>
          <a:prstGeom prst="rect">
            <a:avLst/>
          </a:prstGeom>
        </p:spPr>
        <p:txBody>
          <a:bodyPr anchor="t" rtlCol="false" tIns="0" lIns="0" bIns="0" rIns="0">
            <a:spAutoFit/>
          </a:bodyPr>
          <a:lstStyle/>
          <a:p>
            <a:pPr algn="l">
              <a:lnSpc>
                <a:spcPts val="4200"/>
              </a:lnSpc>
            </a:pPr>
            <a:r>
              <a:rPr lang="en-US" sz="3000" b="true">
                <a:solidFill>
                  <a:srgbClr val="101010"/>
                </a:solidFill>
                <a:latin typeface="Montserrat Bold"/>
                <a:ea typeface="Montserrat Bold"/>
                <a:cs typeface="Montserrat Bold"/>
                <a:sym typeface="Montserrat Bold"/>
              </a:rPr>
              <a:t>Keras</a:t>
            </a:r>
            <a:r>
              <a:rPr lang="en-US" sz="3000">
                <a:solidFill>
                  <a:srgbClr val="101010"/>
                </a:solidFill>
                <a:latin typeface="Montserrat"/>
                <a:ea typeface="Montserrat"/>
                <a:cs typeface="Montserrat"/>
                <a:sym typeface="Montserrat"/>
              </a:rPr>
              <a:t> là một API cấp cao cho TensorFlow, giúp đơn giản hóa quá trình xây dựng, huấn luyện và đánh giá các mô hình học sâu. Keras hỗ trợ nhiều loại mô hình, bao gồm:</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Sequential Model: Dễ dàng xây dựng các mô hình tuyến tính bằng cách xếp chồng các lớp.</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Functional API: Cho phép tạo ra các mô hình phức tạp hơn với nhiều đầu vào và đầu ra, hỗ trợ việc chia sẻ các lớp và tạo ra các mô hình phân nhánh.</a:t>
            </a:r>
          </a:p>
          <a:p>
            <a:pPr algn="l">
              <a:lnSpc>
                <a:spcPts val="4200"/>
              </a:lnSpc>
            </a:pPr>
            <a:r>
              <a:rPr lang="en-US" sz="3000">
                <a:solidFill>
                  <a:srgbClr val="101010"/>
                </a:solidFill>
                <a:latin typeface="Montserrat"/>
                <a:ea typeface="Montserrat"/>
                <a:cs typeface="Montserrat"/>
                <a:sym typeface="Montserrat"/>
              </a:rPr>
              <a:t>Keras cũng hỗ trợ nhiều phương pháp tối ưu hóa, hàm mất mát (loss functions), và các kỹ thuật chuẩn hóa, giúp người dùng dễ dàng tối ưu hóa mô hình của mình và cải thiện độ chính xác.</a:t>
            </a:r>
          </a:p>
          <a:p>
            <a:pPr algn="l">
              <a:lnSpc>
                <a:spcPts val="42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93275"/>
            <a:ext cx="8434945" cy="1293725"/>
            <a:chOff x="0" y="0"/>
            <a:chExt cx="2137108" cy="327783"/>
          </a:xfrm>
        </p:grpSpPr>
        <p:sp>
          <p:nvSpPr>
            <p:cNvPr name="Freeform 3" id="3"/>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 id="4"/>
            <p:cNvSpPr txBox="true"/>
            <p:nvPr/>
          </p:nvSpPr>
          <p:spPr>
            <a:xfrm>
              <a:off x="0" y="-38100"/>
              <a:ext cx="2137108" cy="3658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209" y="0"/>
            <a:ext cx="8434945" cy="1293725"/>
            <a:chOff x="0" y="0"/>
            <a:chExt cx="2137108" cy="327783"/>
          </a:xfrm>
        </p:grpSpPr>
        <p:sp>
          <p:nvSpPr>
            <p:cNvPr name="Freeform 6" id="6"/>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072359" y="7752250"/>
            <a:ext cx="373881" cy="3738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7072359" y="2974581"/>
            <a:ext cx="373881" cy="3738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0" y="1332943"/>
            <a:ext cx="8434945" cy="7640163"/>
          </a:xfrm>
          <a:custGeom>
            <a:avLst/>
            <a:gdLst/>
            <a:ahLst/>
            <a:cxnLst/>
            <a:rect r="r" b="b" t="t" l="l"/>
            <a:pathLst>
              <a:path h="7640163" w="8434945">
                <a:moveTo>
                  <a:pt x="0" y="0"/>
                </a:moveTo>
                <a:lnTo>
                  <a:pt x="8434945" y="0"/>
                </a:lnTo>
                <a:lnTo>
                  <a:pt x="8434945" y="7640164"/>
                </a:lnTo>
                <a:lnTo>
                  <a:pt x="0" y="7640164"/>
                </a:lnTo>
                <a:lnTo>
                  <a:pt x="0" y="0"/>
                </a:lnTo>
                <a:close/>
              </a:path>
            </a:pathLst>
          </a:custGeom>
          <a:blipFill>
            <a:blip r:embed="rId2"/>
            <a:stretch>
              <a:fillRect l="0" t="0" r="0" b="0"/>
            </a:stretch>
          </a:blipFill>
        </p:spPr>
      </p:sp>
      <p:sp>
        <p:nvSpPr>
          <p:cNvPr name="TextBox 15" id="15"/>
          <p:cNvSpPr txBox="true"/>
          <p:nvPr/>
        </p:nvSpPr>
        <p:spPr>
          <a:xfrm rot="0">
            <a:off x="8723637" y="895350"/>
            <a:ext cx="8535663" cy="1251828"/>
          </a:xfrm>
          <a:prstGeom prst="rect">
            <a:avLst/>
          </a:prstGeom>
        </p:spPr>
        <p:txBody>
          <a:bodyPr anchor="t" rtlCol="false" tIns="0" lIns="0" bIns="0" rIns="0">
            <a:spAutoFit/>
          </a:bodyPr>
          <a:lstStyle/>
          <a:p>
            <a:pPr algn="r" marL="0" indent="0" lvl="0">
              <a:lnSpc>
                <a:spcPts val="10276"/>
              </a:lnSpc>
              <a:spcBef>
                <a:spcPct val="0"/>
              </a:spcBef>
            </a:pPr>
            <a:r>
              <a:rPr lang="en-US" b="true" sz="7340">
                <a:solidFill>
                  <a:srgbClr val="000000"/>
                </a:solidFill>
                <a:latin typeface="Montserrat Bold"/>
                <a:ea typeface="Montserrat Bold"/>
                <a:cs typeface="Montserrat Bold"/>
                <a:sym typeface="Montserrat Bold"/>
              </a:rPr>
              <a:t>FASHION-MNIST</a:t>
            </a:r>
          </a:p>
        </p:txBody>
      </p:sp>
      <p:sp>
        <p:nvSpPr>
          <p:cNvPr name="TextBox 16" id="16"/>
          <p:cNvSpPr txBox="true"/>
          <p:nvPr/>
        </p:nvSpPr>
        <p:spPr>
          <a:xfrm rot="0">
            <a:off x="9420832" y="2926956"/>
            <a:ext cx="7464587" cy="3927305"/>
          </a:xfrm>
          <a:prstGeom prst="rect">
            <a:avLst/>
          </a:prstGeom>
        </p:spPr>
        <p:txBody>
          <a:bodyPr anchor="t" rtlCol="false" tIns="0" lIns="0" bIns="0" rIns="0">
            <a:spAutoFit/>
          </a:bodyPr>
          <a:lstStyle/>
          <a:p>
            <a:pPr algn="just" marL="0" indent="0" lvl="0">
              <a:lnSpc>
                <a:spcPts val="3509"/>
              </a:lnSpc>
              <a:spcBef>
                <a:spcPct val="0"/>
              </a:spcBef>
            </a:pPr>
            <a:r>
              <a:rPr lang="en-US" sz="2506">
                <a:solidFill>
                  <a:srgbClr val="101010"/>
                </a:solidFill>
                <a:latin typeface="Montserrat"/>
                <a:ea typeface="Montserrat"/>
                <a:cs typeface="Montserrat"/>
                <a:sym typeface="Montserrat"/>
              </a:rPr>
              <a:t>Fashi</a:t>
            </a:r>
            <a:r>
              <a:rPr lang="en-US" sz="2506" strike="noStrike" u="none">
                <a:solidFill>
                  <a:srgbClr val="101010"/>
                </a:solidFill>
                <a:latin typeface="Montserrat"/>
                <a:ea typeface="Montserrat"/>
                <a:cs typeface="Montserrat"/>
                <a:sym typeface="Montserrat"/>
              </a:rPr>
              <a:t>on-MNIST là một tập dữ liệu được phát triển bởi Zalando, một nền tảng thương mại điện tử nổi tiếng trong lĩnh vực thời trang. Tập dữ liệu này được công bố lần đầu vào năm 2017 như một sự thay thế cho tập dữ liệu MNIST, vốn nổi tiếng trong cộng đồng học máy nhưng đã trở nên quen thuộc và kém thách thức hơn cho các mô hình học sâu hiện đại.</a:t>
            </a:r>
          </a:p>
        </p:txBody>
      </p:sp>
      <p:sp>
        <p:nvSpPr>
          <p:cNvPr name="TextBox 17" id="17"/>
          <p:cNvSpPr txBox="true"/>
          <p:nvPr/>
        </p:nvSpPr>
        <p:spPr>
          <a:xfrm rot="0">
            <a:off x="9477950" y="7256720"/>
            <a:ext cx="6551404" cy="1736555"/>
          </a:xfrm>
          <a:prstGeom prst="rect">
            <a:avLst/>
          </a:prstGeom>
        </p:spPr>
        <p:txBody>
          <a:bodyPr anchor="t" rtlCol="false" tIns="0" lIns="0" bIns="0" rIns="0">
            <a:spAutoFit/>
          </a:bodyPr>
          <a:lstStyle/>
          <a:p>
            <a:pPr algn="just">
              <a:lnSpc>
                <a:spcPts val="3509"/>
              </a:lnSpc>
            </a:pPr>
            <a:r>
              <a:rPr lang="en-US" sz="2506">
                <a:solidFill>
                  <a:srgbClr val="101010"/>
                </a:solidFill>
                <a:latin typeface="Montserrat"/>
                <a:ea typeface="Montserrat"/>
                <a:cs typeface="Montserrat"/>
                <a:sym typeface="Montserrat"/>
              </a:rPr>
              <a:t>70.000 hình ảnh</a:t>
            </a:r>
          </a:p>
          <a:p>
            <a:pPr algn="just">
              <a:lnSpc>
                <a:spcPts val="3509"/>
              </a:lnSpc>
            </a:pPr>
            <a:r>
              <a:rPr lang="en-US" sz="2506">
                <a:solidFill>
                  <a:srgbClr val="101010"/>
                </a:solidFill>
                <a:latin typeface="Montserrat"/>
                <a:ea typeface="Montserrat"/>
                <a:cs typeface="Montserrat"/>
                <a:sym typeface="Montserrat"/>
              </a:rPr>
              <a:t>Các hình ảnh đểu ở dạng grayscale</a:t>
            </a:r>
          </a:p>
          <a:p>
            <a:pPr algn="just">
              <a:lnSpc>
                <a:spcPts val="3509"/>
              </a:lnSpc>
            </a:pPr>
            <a:r>
              <a:rPr lang="en-US" sz="2506">
                <a:solidFill>
                  <a:srgbClr val="101010"/>
                </a:solidFill>
                <a:latin typeface="Montserrat"/>
                <a:ea typeface="Montserrat"/>
                <a:cs typeface="Montserrat"/>
                <a:sym typeface="Montserrat"/>
              </a:rPr>
              <a:t>Kích thước tiêu chuẩn 28x28 pixels</a:t>
            </a:r>
          </a:p>
          <a:p>
            <a:pPr algn="just" marL="0" indent="0" lvl="0">
              <a:lnSpc>
                <a:spcPts val="3509"/>
              </a:lnSpc>
              <a:spcBef>
                <a:spcPct val="0"/>
              </a:spcBef>
            </a:pPr>
            <a:r>
              <a:rPr lang="en-US" sz="2506">
                <a:solidFill>
                  <a:srgbClr val="101010"/>
                </a:solidFill>
                <a:latin typeface="Montserrat"/>
                <a:ea typeface="Montserrat"/>
                <a:cs typeface="Montserrat"/>
                <a:sym typeface="Montserrat"/>
              </a:rPr>
              <a:t>Mỗi hình ảnh được mã hóa từ 0-255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827648"/>
            <a:ext cx="18288000" cy="2514530"/>
          </a:xfrm>
          <a:custGeom>
            <a:avLst/>
            <a:gdLst/>
            <a:ahLst/>
            <a:cxnLst/>
            <a:rect r="r" b="b" t="t" l="l"/>
            <a:pathLst>
              <a:path h="2514530" w="18288000">
                <a:moveTo>
                  <a:pt x="0" y="0"/>
                </a:moveTo>
                <a:lnTo>
                  <a:pt x="18288000" y="0"/>
                </a:lnTo>
                <a:lnTo>
                  <a:pt x="18288000" y="2514530"/>
                </a:lnTo>
                <a:lnTo>
                  <a:pt x="0" y="2514530"/>
                </a:lnTo>
                <a:lnTo>
                  <a:pt x="0" y="0"/>
                </a:lnTo>
                <a:close/>
              </a:path>
            </a:pathLst>
          </a:custGeom>
          <a:blipFill>
            <a:blip r:embed="rId2">
              <a:alphaModFix amt="29000"/>
            </a:blip>
            <a:stretch>
              <a:fillRect l="-1040" t="-31752" r="0" b="-31752"/>
            </a:stretch>
          </a:blipFill>
        </p:spPr>
      </p:sp>
      <p:sp>
        <p:nvSpPr>
          <p:cNvPr name="TextBox 3" id="3"/>
          <p:cNvSpPr txBox="true"/>
          <p:nvPr/>
        </p:nvSpPr>
        <p:spPr>
          <a:xfrm rot="0">
            <a:off x="5972438" y="2021016"/>
            <a:ext cx="6343125" cy="596900"/>
          </a:xfrm>
          <a:prstGeom prst="rect">
            <a:avLst/>
          </a:prstGeom>
        </p:spPr>
        <p:txBody>
          <a:bodyPr anchor="t" rtlCol="false" tIns="0" lIns="0" bIns="0" rIns="0">
            <a:spAutoFit/>
          </a:bodyPr>
          <a:lstStyle/>
          <a:p>
            <a:pPr algn="l">
              <a:lnSpc>
                <a:spcPts val="4899"/>
              </a:lnSpc>
              <a:spcBef>
                <a:spcPct val="0"/>
              </a:spcBef>
            </a:pPr>
            <a:r>
              <a:rPr lang="en-US" b="true" sz="3499">
                <a:solidFill>
                  <a:srgbClr val="101010"/>
                </a:solidFill>
                <a:latin typeface="Montserrat Bold"/>
                <a:ea typeface="Montserrat Bold"/>
                <a:cs typeface="Montserrat Bold"/>
                <a:sym typeface="Montserrat Bold"/>
              </a:rPr>
              <a:t>Các lớp trong tập dữ liệu</a:t>
            </a:r>
          </a:p>
        </p:txBody>
      </p:sp>
      <p:sp>
        <p:nvSpPr>
          <p:cNvPr name="TextBox 4" id="4"/>
          <p:cNvSpPr txBox="true"/>
          <p:nvPr/>
        </p:nvSpPr>
        <p:spPr>
          <a:xfrm rot="0">
            <a:off x="1028700" y="3178825"/>
            <a:ext cx="16230600" cy="1047750"/>
          </a:xfrm>
          <a:prstGeom prst="rect">
            <a:avLst/>
          </a:prstGeom>
        </p:spPr>
        <p:txBody>
          <a:bodyPr anchor="t" rtlCol="false" tIns="0" lIns="0" bIns="0" rIns="0">
            <a:spAutoFit/>
          </a:bodyPr>
          <a:lstStyle/>
          <a:p>
            <a:pPr algn="just">
              <a:lnSpc>
                <a:spcPts val="4200"/>
              </a:lnSpc>
              <a:spcBef>
                <a:spcPct val="0"/>
              </a:spcBef>
            </a:pPr>
            <a:r>
              <a:rPr lang="en-US" sz="3000">
                <a:solidFill>
                  <a:srgbClr val="101010"/>
                </a:solidFill>
                <a:latin typeface="Montserrat"/>
                <a:ea typeface="Montserrat"/>
                <a:cs typeface="Montserrat"/>
                <a:sym typeface="Montserrat"/>
              </a:rPr>
              <a:t>Fashion-MNIST phân loại các hình ảnh thành 10 lớp sản phẩm thời trang khác nhau, mỗi lớp đại diện cho một loại mặt hàng cụ thể:</a:t>
            </a:r>
          </a:p>
        </p:txBody>
      </p:sp>
      <p:sp>
        <p:nvSpPr>
          <p:cNvPr name="TextBox 5" id="5"/>
          <p:cNvSpPr txBox="true"/>
          <p:nvPr/>
        </p:nvSpPr>
        <p:spPr>
          <a:xfrm rot="0">
            <a:off x="1028700" y="5014373"/>
            <a:ext cx="8115300" cy="26479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T-shirt/Top</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Trouser</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Pullover</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Dress</a:t>
            </a:r>
          </a:p>
          <a:p>
            <a:pPr algn="l"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Coat</a:t>
            </a:r>
          </a:p>
        </p:txBody>
      </p:sp>
      <p:sp>
        <p:nvSpPr>
          <p:cNvPr name="TextBox 6" id="6"/>
          <p:cNvSpPr txBox="true"/>
          <p:nvPr/>
        </p:nvSpPr>
        <p:spPr>
          <a:xfrm rot="0">
            <a:off x="9144000" y="5014373"/>
            <a:ext cx="8115300" cy="26479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Sandal</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Shirt</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Sneaker</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Bag</a:t>
            </a:r>
          </a:p>
          <a:p>
            <a:pPr algn="l"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Ankle boot</a:t>
            </a:r>
          </a:p>
        </p:txBody>
      </p:sp>
      <p:sp>
        <p:nvSpPr>
          <p:cNvPr name="Freeform 7" id="7"/>
          <p:cNvSpPr/>
          <p:nvPr/>
        </p:nvSpPr>
        <p:spPr>
          <a:xfrm flipH="false" flipV="false" rot="0">
            <a:off x="0" y="-1044898"/>
            <a:ext cx="18288000" cy="2514530"/>
          </a:xfrm>
          <a:custGeom>
            <a:avLst/>
            <a:gdLst/>
            <a:ahLst/>
            <a:cxnLst/>
            <a:rect r="r" b="b" t="t" l="l"/>
            <a:pathLst>
              <a:path h="2514530" w="18288000">
                <a:moveTo>
                  <a:pt x="0" y="0"/>
                </a:moveTo>
                <a:lnTo>
                  <a:pt x="18288000" y="0"/>
                </a:lnTo>
                <a:lnTo>
                  <a:pt x="18288000" y="2514530"/>
                </a:lnTo>
                <a:lnTo>
                  <a:pt x="0" y="2514530"/>
                </a:lnTo>
                <a:lnTo>
                  <a:pt x="0" y="0"/>
                </a:lnTo>
                <a:close/>
              </a:path>
            </a:pathLst>
          </a:custGeom>
          <a:blipFill>
            <a:blip r:embed="rId2">
              <a:alphaModFix amt="44999"/>
            </a:blip>
            <a:stretch>
              <a:fillRect l="-1040" t="-31752" r="0" b="-31752"/>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75643" y="4487392"/>
            <a:ext cx="8670106" cy="8685898"/>
          </a:xfrm>
          <a:custGeom>
            <a:avLst/>
            <a:gdLst/>
            <a:ahLst/>
            <a:cxnLst/>
            <a:rect r="r" b="b" t="t" l="l"/>
            <a:pathLst>
              <a:path h="8685898" w="8670106">
                <a:moveTo>
                  <a:pt x="0" y="0"/>
                </a:moveTo>
                <a:lnTo>
                  <a:pt x="8670106" y="0"/>
                </a:lnTo>
                <a:lnTo>
                  <a:pt x="8670106" y="8685898"/>
                </a:lnTo>
                <a:lnTo>
                  <a:pt x="0" y="8685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3396" y="3588032"/>
            <a:ext cx="12301208" cy="675327"/>
          </a:xfrm>
          <a:custGeom>
            <a:avLst/>
            <a:gdLst/>
            <a:ahLst/>
            <a:cxnLst/>
            <a:rect r="r" b="b" t="t" l="l"/>
            <a:pathLst>
              <a:path h="675327" w="12301208">
                <a:moveTo>
                  <a:pt x="0" y="0"/>
                </a:moveTo>
                <a:lnTo>
                  <a:pt x="12301208" y="0"/>
                </a:lnTo>
                <a:lnTo>
                  <a:pt x="12301208" y="675327"/>
                </a:lnTo>
                <a:lnTo>
                  <a:pt x="0" y="675327"/>
                </a:lnTo>
                <a:lnTo>
                  <a:pt x="0" y="0"/>
                </a:lnTo>
                <a:close/>
              </a:path>
            </a:pathLst>
          </a:custGeom>
          <a:blipFill>
            <a:blip r:embed="rId4"/>
            <a:stretch>
              <a:fillRect l="0" t="0" r="0" b="-981526"/>
            </a:stretch>
          </a:blipFill>
        </p:spPr>
      </p:sp>
      <p:sp>
        <p:nvSpPr>
          <p:cNvPr name="TextBox 4" id="4"/>
          <p:cNvSpPr txBox="true"/>
          <p:nvPr/>
        </p:nvSpPr>
        <p:spPr>
          <a:xfrm rot="0">
            <a:off x="1028700" y="1019175"/>
            <a:ext cx="16054296" cy="971550"/>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01010"/>
                </a:solidFill>
                <a:latin typeface="Montserrat Bold"/>
                <a:ea typeface="Montserrat Bold"/>
                <a:cs typeface="Montserrat Bold"/>
                <a:sym typeface="Montserrat Bold"/>
              </a:rPr>
              <a:t>IV. XÂY DỰNG MÔ HÌNH</a:t>
            </a:r>
          </a:p>
        </p:txBody>
      </p:sp>
      <p:sp>
        <p:nvSpPr>
          <p:cNvPr name="TextBox 5" id="5"/>
          <p:cNvSpPr txBox="true"/>
          <p:nvPr/>
        </p:nvSpPr>
        <p:spPr>
          <a:xfrm rot="0">
            <a:off x="1028700" y="2457731"/>
            <a:ext cx="15681996" cy="596900"/>
          </a:xfrm>
          <a:prstGeom prst="rect">
            <a:avLst/>
          </a:prstGeom>
        </p:spPr>
        <p:txBody>
          <a:bodyPr anchor="t" rtlCol="false" tIns="0" lIns="0" bIns="0" rIns="0">
            <a:spAutoFit/>
          </a:bodyPr>
          <a:lstStyle/>
          <a:p>
            <a:pPr algn="l">
              <a:lnSpc>
                <a:spcPts val="4899"/>
              </a:lnSpc>
              <a:spcBef>
                <a:spcPct val="0"/>
              </a:spcBef>
            </a:pPr>
            <a:r>
              <a:rPr lang="en-US" sz="3499">
                <a:solidFill>
                  <a:srgbClr val="101010"/>
                </a:solidFill>
                <a:latin typeface="Montserrat"/>
                <a:ea typeface="Montserrat"/>
                <a:cs typeface="Montserrat"/>
                <a:sym typeface="Montserrat"/>
              </a:rPr>
              <a:t>Bước 1: Cài đặt TensorFlow và các thư viện</a:t>
            </a:r>
          </a:p>
        </p:txBody>
      </p:sp>
      <p:sp>
        <p:nvSpPr>
          <p:cNvPr name="Freeform 6" id="6"/>
          <p:cNvSpPr/>
          <p:nvPr/>
        </p:nvSpPr>
        <p:spPr>
          <a:xfrm flipH="false" flipV="false" rot="0">
            <a:off x="2993396" y="4487110"/>
            <a:ext cx="11548648" cy="5310793"/>
          </a:xfrm>
          <a:custGeom>
            <a:avLst/>
            <a:gdLst/>
            <a:ahLst/>
            <a:cxnLst/>
            <a:rect r="r" b="b" t="t" l="l"/>
            <a:pathLst>
              <a:path h="5310793" w="11548648">
                <a:moveTo>
                  <a:pt x="0" y="0"/>
                </a:moveTo>
                <a:lnTo>
                  <a:pt x="11548648" y="0"/>
                </a:lnTo>
                <a:lnTo>
                  <a:pt x="11548648" y="5310794"/>
                </a:lnTo>
                <a:lnTo>
                  <a:pt x="0" y="5310794"/>
                </a:lnTo>
                <a:lnTo>
                  <a:pt x="0" y="0"/>
                </a:lnTo>
                <a:close/>
              </a:path>
            </a:pathLst>
          </a:custGeom>
          <a:blipFill>
            <a:blip r:embed="rId4"/>
            <a:stretch>
              <a:fillRect l="0" t="-29114"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32488" y="1729367"/>
            <a:ext cx="12078208" cy="558617"/>
          </a:xfrm>
          <a:custGeom>
            <a:avLst/>
            <a:gdLst/>
            <a:ahLst/>
            <a:cxnLst/>
            <a:rect r="r" b="b" t="t" l="l"/>
            <a:pathLst>
              <a:path h="558617" w="12078208">
                <a:moveTo>
                  <a:pt x="0" y="0"/>
                </a:moveTo>
                <a:lnTo>
                  <a:pt x="12078208" y="0"/>
                </a:lnTo>
                <a:lnTo>
                  <a:pt x="12078208" y="558617"/>
                </a:lnTo>
                <a:lnTo>
                  <a:pt x="0" y="558617"/>
                </a:lnTo>
                <a:lnTo>
                  <a:pt x="0" y="0"/>
                </a:lnTo>
                <a:close/>
              </a:path>
            </a:pathLst>
          </a:custGeom>
          <a:blipFill>
            <a:blip r:embed="rId2"/>
            <a:stretch>
              <a:fillRect l="0" t="0" r="0" b="0"/>
            </a:stretch>
          </a:blipFill>
        </p:spPr>
      </p:sp>
      <p:sp>
        <p:nvSpPr>
          <p:cNvPr name="TextBox 3" id="3"/>
          <p:cNvSpPr txBox="true"/>
          <p:nvPr/>
        </p:nvSpPr>
        <p:spPr>
          <a:xfrm rot="0">
            <a:off x="1028700" y="5371440"/>
            <a:ext cx="3606366" cy="1047750"/>
          </a:xfrm>
          <a:prstGeom prst="rect">
            <a:avLst/>
          </a:prstGeom>
        </p:spPr>
        <p:txBody>
          <a:bodyPr anchor="t" rtlCol="false" tIns="0" lIns="0" bIns="0" rIns="0">
            <a:spAutoFit/>
          </a:bodyPr>
          <a:lstStyle/>
          <a:p>
            <a:pPr algn="l">
              <a:lnSpc>
                <a:spcPts val="4200"/>
              </a:lnSpc>
              <a:spcBef>
                <a:spcPct val="0"/>
              </a:spcBef>
            </a:pPr>
            <a:r>
              <a:rPr lang="en-US" b="true" sz="3000">
                <a:solidFill>
                  <a:srgbClr val="101010"/>
                </a:solidFill>
                <a:latin typeface="Montserrat Bold"/>
                <a:ea typeface="Montserrat Bold"/>
                <a:cs typeface="Montserrat Bold"/>
                <a:sym typeface="Montserrat Bold"/>
              </a:rPr>
              <a:t>Kiểm tra và chuẩn hoá dữ liệu</a:t>
            </a:r>
          </a:p>
        </p:txBody>
      </p:sp>
      <p:sp>
        <p:nvSpPr>
          <p:cNvPr name="Freeform 4" id="4"/>
          <p:cNvSpPr/>
          <p:nvPr/>
        </p:nvSpPr>
        <p:spPr>
          <a:xfrm flipH="false" flipV="false" rot="0">
            <a:off x="5250579" y="4930798"/>
            <a:ext cx="11301259" cy="748708"/>
          </a:xfrm>
          <a:custGeom>
            <a:avLst/>
            <a:gdLst/>
            <a:ahLst/>
            <a:cxnLst/>
            <a:rect r="r" b="b" t="t" l="l"/>
            <a:pathLst>
              <a:path h="748708" w="11301259">
                <a:moveTo>
                  <a:pt x="0" y="0"/>
                </a:moveTo>
                <a:lnTo>
                  <a:pt x="11301259" y="0"/>
                </a:lnTo>
                <a:lnTo>
                  <a:pt x="11301259" y="748708"/>
                </a:lnTo>
                <a:lnTo>
                  <a:pt x="0" y="748708"/>
                </a:lnTo>
                <a:lnTo>
                  <a:pt x="0" y="0"/>
                </a:lnTo>
                <a:close/>
              </a:path>
            </a:pathLst>
          </a:custGeom>
          <a:blipFill>
            <a:blip r:embed="rId3"/>
            <a:stretch>
              <a:fillRect l="0" t="0" r="0" b="0"/>
            </a:stretch>
          </a:blipFill>
        </p:spPr>
      </p:sp>
      <p:sp>
        <p:nvSpPr>
          <p:cNvPr name="Freeform 5" id="5"/>
          <p:cNvSpPr/>
          <p:nvPr/>
        </p:nvSpPr>
        <p:spPr>
          <a:xfrm flipH="false" flipV="false" rot="0">
            <a:off x="5250579" y="6012881"/>
            <a:ext cx="11301259" cy="904101"/>
          </a:xfrm>
          <a:custGeom>
            <a:avLst/>
            <a:gdLst/>
            <a:ahLst/>
            <a:cxnLst/>
            <a:rect r="r" b="b" t="t" l="l"/>
            <a:pathLst>
              <a:path h="904101" w="11301259">
                <a:moveTo>
                  <a:pt x="0" y="0"/>
                </a:moveTo>
                <a:lnTo>
                  <a:pt x="11301259" y="0"/>
                </a:lnTo>
                <a:lnTo>
                  <a:pt x="11301259" y="904101"/>
                </a:lnTo>
                <a:lnTo>
                  <a:pt x="0" y="904101"/>
                </a:lnTo>
                <a:lnTo>
                  <a:pt x="0" y="0"/>
                </a:lnTo>
                <a:close/>
              </a:path>
            </a:pathLst>
          </a:custGeom>
          <a:blipFill>
            <a:blip r:embed="rId4"/>
            <a:stretch>
              <a:fillRect l="0" t="0" r="0" b="0"/>
            </a:stretch>
          </a:blipFill>
        </p:spPr>
      </p:sp>
      <p:sp>
        <p:nvSpPr>
          <p:cNvPr name="TextBox 6" id="6"/>
          <p:cNvSpPr txBox="true"/>
          <p:nvPr/>
        </p:nvSpPr>
        <p:spPr>
          <a:xfrm rot="0">
            <a:off x="1028700" y="1501121"/>
            <a:ext cx="3057114" cy="957959"/>
          </a:xfrm>
          <a:prstGeom prst="rect">
            <a:avLst/>
          </a:prstGeom>
        </p:spPr>
        <p:txBody>
          <a:bodyPr anchor="t" rtlCol="false" tIns="0" lIns="0" bIns="0" rIns="0">
            <a:spAutoFit/>
          </a:bodyPr>
          <a:lstStyle/>
          <a:p>
            <a:pPr algn="l">
              <a:lnSpc>
                <a:spcPts val="3899"/>
              </a:lnSpc>
              <a:spcBef>
                <a:spcPct val="0"/>
              </a:spcBef>
            </a:pPr>
            <a:r>
              <a:rPr lang="en-US" b="true" sz="2785">
                <a:solidFill>
                  <a:srgbClr val="101010"/>
                </a:solidFill>
                <a:latin typeface="Montserrat Bold"/>
                <a:ea typeface="Montserrat Bold"/>
                <a:cs typeface="Montserrat Bold"/>
                <a:sym typeface="Montserrat Bold"/>
              </a:rPr>
              <a:t>Tải Dataset Fashion MNIST</a:t>
            </a:r>
          </a:p>
        </p:txBody>
      </p:sp>
      <p:sp>
        <p:nvSpPr>
          <p:cNvPr name="TextBox 7" id="7"/>
          <p:cNvSpPr txBox="true"/>
          <p:nvPr/>
        </p:nvSpPr>
        <p:spPr>
          <a:xfrm rot="0">
            <a:off x="1028700" y="576688"/>
            <a:ext cx="15681996" cy="596900"/>
          </a:xfrm>
          <a:prstGeom prst="rect">
            <a:avLst/>
          </a:prstGeom>
        </p:spPr>
        <p:txBody>
          <a:bodyPr anchor="t" rtlCol="false" tIns="0" lIns="0" bIns="0" rIns="0">
            <a:spAutoFit/>
          </a:bodyPr>
          <a:lstStyle/>
          <a:p>
            <a:pPr algn="l">
              <a:lnSpc>
                <a:spcPts val="4899"/>
              </a:lnSpc>
              <a:spcBef>
                <a:spcPct val="0"/>
              </a:spcBef>
            </a:pPr>
            <a:r>
              <a:rPr lang="en-US" sz="3499">
                <a:solidFill>
                  <a:srgbClr val="101010"/>
                </a:solidFill>
                <a:latin typeface="Montserrat"/>
                <a:ea typeface="Montserrat"/>
                <a:cs typeface="Montserrat"/>
                <a:sym typeface="Montserrat"/>
              </a:rPr>
              <a:t>Tiền xử lý dữ liệu</a:t>
            </a:r>
          </a:p>
        </p:txBody>
      </p:sp>
      <p:sp>
        <p:nvSpPr>
          <p:cNvPr name="TextBox 8" id="8"/>
          <p:cNvSpPr txBox="true"/>
          <p:nvPr/>
        </p:nvSpPr>
        <p:spPr>
          <a:xfrm rot="0">
            <a:off x="1028700" y="2796138"/>
            <a:ext cx="16230600" cy="2031480"/>
          </a:xfrm>
          <a:prstGeom prst="rect">
            <a:avLst/>
          </a:prstGeom>
        </p:spPr>
        <p:txBody>
          <a:bodyPr anchor="t" rtlCol="false" tIns="0" lIns="0" bIns="0" rIns="0">
            <a:spAutoFit/>
          </a:bodyPr>
          <a:lstStyle/>
          <a:p>
            <a:pPr algn="just">
              <a:lnSpc>
                <a:spcPts val="4053"/>
              </a:lnSpc>
              <a:spcBef>
                <a:spcPct val="0"/>
              </a:spcBef>
            </a:pPr>
            <a:r>
              <a:rPr lang="en-US" b="true" sz="2895">
                <a:solidFill>
                  <a:srgbClr val="101010"/>
                </a:solidFill>
                <a:latin typeface="Montserrat Bold"/>
                <a:ea typeface="Montserrat Bold"/>
                <a:cs typeface="Montserrat Bold"/>
                <a:sym typeface="Montserrat Bold"/>
              </a:rPr>
              <a:t>Tập dữ liệu được tải có 2 phần:</a:t>
            </a:r>
          </a:p>
          <a:p>
            <a:pPr algn="just">
              <a:lnSpc>
                <a:spcPts val="4053"/>
              </a:lnSpc>
              <a:spcBef>
                <a:spcPct val="0"/>
              </a:spcBef>
            </a:pPr>
            <a:r>
              <a:rPr lang="en-US" b="true" sz="2895">
                <a:solidFill>
                  <a:srgbClr val="101010"/>
                </a:solidFill>
                <a:latin typeface="Montserrat Bold"/>
                <a:ea typeface="Montserrat Bold"/>
                <a:cs typeface="Montserrat Bold"/>
                <a:sym typeface="Montserrat Bold"/>
              </a:rPr>
              <a:t>train_images và train_labels: 60.000 ảnh cùng nhãn dùng cho quá trình huấn luyện.</a:t>
            </a:r>
          </a:p>
          <a:p>
            <a:pPr algn="just">
              <a:lnSpc>
                <a:spcPts val="4053"/>
              </a:lnSpc>
              <a:spcBef>
                <a:spcPct val="0"/>
              </a:spcBef>
            </a:pPr>
            <a:r>
              <a:rPr lang="en-US" b="true" sz="2895">
                <a:solidFill>
                  <a:srgbClr val="101010"/>
                </a:solidFill>
                <a:latin typeface="Montserrat Bold"/>
                <a:ea typeface="Montserrat Bold"/>
                <a:cs typeface="Montserrat Bold"/>
                <a:sym typeface="Montserrat Bold"/>
              </a:rPr>
              <a:t>test_images và test_labels: 10.000 ảnh cùng nhãn dùng cho quá trình đánh giá mô hình.</a:t>
            </a:r>
          </a:p>
        </p:txBody>
      </p:sp>
      <p:sp>
        <p:nvSpPr>
          <p:cNvPr name="TextBox 9" id="9"/>
          <p:cNvSpPr txBox="true"/>
          <p:nvPr/>
        </p:nvSpPr>
        <p:spPr>
          <a:xfrm rot="0">
            <a:off x="1028700" y="7469432"/>
            <a:ext cx="16230600" cy="1957705"/>
          </a:xfrm>
          <a:prstGeom prst="rect">
            <a:avLst/>
          </a:prstGeom>
        </p:spPr>
        <p:txBody>
          <a:bodyPr anchor="t" rtlCol="false" tIns="0" lIns="0" bIns="0" rIns="0">
            <a:spAutoFit/>
          </a:bodyPr>
          <a:lstStyle/>
          <a:p>
            <a:pPr algn="just">
              <a:lnSpc>
                <a:spcPts val="3920"/>
              </a:lnSpc>
              <a:spcBef>
                <a:spcPct val="0"/>
              </a:spcBef>
            </a:pPr>
            <a:r>
              <a:rPr lang="en-US" b="true" sz="2800">
                <a:solidFill>
                  <a:srgbClr val="101010"/>
                </a:solidFill>
                <a:latin typeface="Montserrat Bold"/>
                <a:ea typeface="Montserrat Bold"/>
                <a:cs typeface="Montserrat Bold"/>
                <a:sym typeface="Montserrat Bold"/>
              </a:rPr>
              <a:t>In ra kích thước của tập ảnh huấn luyện (thường là (60000, 28, 28), nghĩa là 60.000 ảnh, mỗi ảnh 28×28 pixel).</a:t>
            </a:r>
          </a:p>
          <a:p>
            <a:pPr algn="just">
              <a:lnSpc>
                <a:spcPts val="3920"/>
              </a:lnSpc>
              <a:spcBef>
                <a:spcPct val="0"/>
              </a:spcBef>
            </a:pPr>
            <a:r>
              <a:rPr lang="en-US" b="true" sz="2800">
                <a:solidFill>
                  <a:srgbClr val="101010"/>
                </a:solidFill>
                <a:latin typeface="Montserrat Bold"/>
                <a:ea typeface="Montserrat Bold"/>
                <a:cs typeface="Montserrat Bold"/>
                <a:sym typeface="Montserrat Bold"/>
              </a:rPr>
              <a:t>Kiểm tra giá trị pixel tối thiểu và tối đa (thông thường các giá trị nằm trong khoảng 0 đến 255) rồi chuẩn hoá về giá trị [0..1]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9130" y="1425283"/>
            <a:ext cx="5782090" cy="1667394"/>
          </a:xfrm>
          <a:custGeom>
            <a:avLst/>
            <a:gdLst/>
            <a:ahLst/>
            <a:cxnLst/>
            <a:rect r="r" b="b" t="t" l="l"/>
            <a:pathLst>
              <a:path h="1667394" w="5782090">
                <a:moveTo>
                  <a:pt x="0" y="0"/>
                </a:moveTo>
                <a:lnTo>
                  <a:pt x="5782091" y="0"/>
                </a:lnTo>
                <a:lnTo>
                  <a:pt x="5782091" y="1667394"/>
                </a:lnTo>
                <a:lnTo>
                  <a:pt x="0" y="1667394"/>
                </a:lnTo>
                <a:lnTo>
                  <a:pt x="0" y="0"/>
                </a:lnTo>
                <a:close/>
              </a:path>
            </a:pathLst>
          </a:custGeom>
          <a:blipFill>
            <a:blip r:embed="rId2"/>
            <a:stretch>
              <a:fillRect l="0" t="0" r="0" b="0"/>
            </a:stretch>
          </a:blipFill>
        </p:spPr>
      </p:sp>
      <p:sp>
        <p:nvSpPr>
          <p:cNvPr name="Freeform 3" id="3"/>
          <p:cNvSpPr/>
          <p:nvPr/>
        </p:nvSpPr>
        <p:spPr>
          <a:xfrm flipH="false" flipV="false" rot="0">
            <a:off x="1111336" y="3272523"/>
            <a:ext cx="15549865" cy="1069053"/>
          </a:xfrm>
          <a:custGeom>
            <a:avLst/>
            <a:gdLst/>
            <a:ahLst/>
            <a:cxnLst/>
            <a:rect r="r" b="b" t="t" l="l"/>
            <a:pathLst>
              <a:path h="1069053" w="15549865">
                <a:moveTo>
                  <a:pt x="0" y="0"/>
                </a:moveTo>
                <a:lnTo>
                  <a:pt x="15549864" y="0"/>
                </a:lnTo>
                <a:lnTo>
                  <a:pt x="15549864" y="1069053"/>
                </a:lnTo>
                <a:lnTo>
                  <a:pt x="0" y="1069053"/>
                </a:lnTo>
                <a:lnTo>
                  <a:pt x="0" y="0"/>
                </a:lnTo>
                <a:close/>
              </a:path>
            </a:pathLst>
          </a:custGeom>
          <a:blipFill>
            <a:blip r:embed="rId3"/>
            <a:stretch>
              <a:fillRect l="0" t="0" r="0" b="0"/>
            </a:stretch>
          </a:blipFill>
        </p:spPr>
      </p:sp>
      <p:sp>
        <p:nvSpPr>
          <p:cNvPr name="Freeform 4" id="4"/>
          <p:cNvSpPr/>
          <p:nvPr/>
        </p:nvSpPr>
        <p:spPr>
          <a:xfrm flipH="false" flipV="false" rot="0">
            <a:off x="7508184" y="6253964"/>
            <a:ext cx="9751116" cy="1506402"/>
          </a:xfrm>
          <a:custGeom>
            <a:avLst/>
            <a:gdLst/>
            <a:ahLst/>
            <a:cxnLst/>
            <a:rect r="r" b="b" t="t" l="l"/>
            <a:pathLst>
              <a:path h="1506402" w="9751116">
                <a:moveTo>
                  <a:pt x="0" y="0"/>
                </a:moveTo>
                <a:lnTo>
                  <a:pt x="9751116" y="0"/>
                </a:lnTo>
                <a:lnTo>
                  <a:pt x="9751116" y="1506401"/>
                </a:lnTo>
                <a:lnTo>
                  <a:pt x="0" y="1506401"/>
                </a:lnTo>
                <a:lnTo>
                  <a:pt x="0" y="0"/>
                </a:lnTo>
                <a:close/>
              </a:path>
            </a:pathLst>
          </a:custGeom>
          <a:blipFill>
            <a:blip r:embed="rId4"/>
            <a:stretch>
              <a:fillRect l="0" t="0" r="0" b="0"/>
            </a:stretch>
          </a:blipFill>
        </p:spPr>
      </p:sp>
      <p:sp>
        <p:nvSpPr>
          <p:cNvPr name="Freeform 5" id="5"/>
          <p:cNvSpPr/>
          <p:nvPr/>
        </p:nvSpPr>
        <p:spPr>
          <a:xfrm flipH="false" flipV="false" rot="0">
            <a:off x="1372414" y="4702615"/>
            <a:ext cx="5195523" cy="5068854"/>
          </a:xfrm>
          <a:custGeom>
            <a:avLst/>
            <a:gdLst/>
            <a:ahLst/>
            <a:cxnLst/>
            <a:rect r="r" b="b" t="t" l="l"/>
            <a:pathLst>
              <a:path h="5068854" w="5195523">
                <a:moveTo>
                  <a:pt x="0" y="0"/>
                </a:moveTo>
                <a:lnTo>
                  <a:pt x="5195523" y="0"/>
                </a:lnTo>
                <a:lnTo>
                  <a:pt x="5195523" y="5068855"/>
                </a:lnTo>
                <a:lnTo>
                  <a:pt x="0" y="5068855"/>
                </a:lnTo>
                <a:lnTo>
                  <a:pt x="0" y="0"/>
                </a:lnTo>
                <a:close/>
              </a:path>
            </a:pathLst>
          </a:custGeom>
          <a:blipFill>
            <a:blip r:embed="rId5"/>
            <a:stretch>
              <a:fillRect l="0" t="-13288" r="0" b="0"/>
            </a:stretch>
          </a:blipFill>
        </p:spPr>
      </p:sp>
      <p:sp>
        <p:nvSpPr>
          <p:cNvPr name="TextBox 6" id="6"/>
          <p:cNvSpPr txBox="true"/>
          <p:nvPr/>
        </p:nvSpPr>
        <p:spPr>
          <a:xfrm rot="0">
            <a:off x="1123048" y="721402"/>
            <a:ext cx="17164952" cy="514350"/>
          </a:xfrm>
          <a:prstGeom prst="rect">
            <a:avLst/>
          </a:prstGeom>
        </p:spPr>
        <p:txBody>
          <a:bodyPr anchor="t" rtlCol="false" tIns="0" lIns="0" bIns="0" rIns="0">
            <a:spAutoFit/>
          </a:bodyPr>
          <a:lstStyle/>
          <a:p>
            <a:pPr algn="just">
              <a:lnSpc>
                <a:spcPts val="4200"/>
              </a:lnSpc>
              <a:spcBef>
                <a:spcPct val="0"/>
              </a:spcBef>
            </a:pPr>
            <a:r>
              <a:rPr lang="en-US" b="true" sz="3000">
                <a:solidFill>
                  <a:srgbClr val="101010"/>
                </a:solidFill>
                <a:latin typeface="Montserrat Bold"/>
                <a:ea typeface="Montserrat Bold"/>
                <a:cs typeface="Montserrat Bold"/>
                <a:sym typeface="Montserrat Bold"/>
              </a:rPr>
              <a:t>Chuyển Đổi Nhãn (Labels)</a:t>
            </a:r>
          </a:p>
        </p:txBody>
      </p:sp>
      <p:sp>
        <p:nvSpPr>
          <p:cNvPr name="TextBox 7" id="7"/>
          <p:cNvSpPr txBox="true"/>
          <p:nvPr/>
        </p:nvSpPr>
        <p:spPr>
          <a:xfrm rot="0">
            <a:off x="7090788" y="1368133"/>
            <a:ext cx="9570413" cy="1581150"/>
          </a:xfrm>
          <a:prstGeom prst="rect">
            <a:avLst/>
          </a:prstGeom>
        </p:spPr>
        <p:txBody>
          <a:bodyPr anchor="t" rtlCol="false" tIns="0" lIns="0" bIns="0" rIns="0">
            <a:spAutoFit/>
          </a:bodyPr>
          <a:lstStyle/>
          <a:p>
            <a:pPr algn="l">
              <a:lnSpc>
                <a:spcPts val="4200"/>
              </a:lnSpc>
              <a:spcBef>
                <a:spcPct val="0"/>
              </a:spcBef>
            </a:pPr>
            <a:r>
              <a:rPr lang="en-US" b="true" sz="3000">
                <a:solidFill>
                  <a:srgbClr val="101010"/>
                </a:solidFill>
                <a:latin typeface="Montserrat Bold"/>
                <a:ea typeface="Montserrat Bold"/>
                <a:cs typeface="Montserrat Bold"/>
                <a:sym typeface="Montserrat Bold"/>
              </a:rPr>
              <a:t> Ban đầu, nhãn là các số nguyên (0 đến 9).</a:t>
            </a:r>
          </a:p>
          <a:p>
            <a:pPr algn="l">
              <a:lnSpc>
                <a:spcPts val="4200"/>
              </a:lnSpc>
              <a:spcBef>
                <a:spcPct val="0"/>
              </a:spcBef>
            </a:pPr>
            <a:r>
              <a:rPr lang="en-US" b="true" sz="3000">
                <a:solidFill>
                  <a:srgbClr val="101010"/>
                </a:solidFill>
                <a:latin typeface="Montserrat Bold"/>
                <a:ea typeface="Montserrat Bold"/>
                <a:cs typeface="Montserrat Bold"/>
                <a:sym typeface="Montserrat Bold"/>
              </a:rPr>
              <a:t>Tạo một từ điển ánh xạ từ số nhãn (0-9) sang tên thực của các loại trang phục.</a:t>
            </a:r>
          </a:p>
        </p:txBody>
      </p:sp>
      <p:sp>
        <p:nvSpPr>
          <p:cNvPr name="TextBox 8" id="8"/>
          <p:cNvSpPr txBox="true"/>
          <p:nvPr/>
        </p:nvSpPr>
        <p:spPr>
          <a:xfrm rot="0">
            <a:off x="7508184" y="5402263"/>
            <a:ext cx="6020347" cy="536024"/>
          </a:xfrm>
          <a:prstGeom prst="rect">
            <a:avLst/>
          </a:prstGeom>
        </p:spPr>
        <p:txBody>
          <a:bodyPr anchor="t" rtlCol="false" tIns="0" lIns="0" bIns="0" rIns="0">
            <a:spAutoFit/>
          </a:bodyPr>
          <a:lstStyle/>
          <a:p>
            <a:pPr algn="ctr">
              <a:lnSpc>
                <a:spcPts val="4399"/>
              </a:lnSpc>
              <a:spcBef>
                <a:spcPct val="0"/>
              </a:spcBef>
            </a:pPr>
            <a:r>
              <a:rPr lang="en-US" b="true" sz="3142">
                <a:solidFill>
                  <a:srgbClr val="101010"/>
                </a:solidFill>
                <a:latin typeface="Montserrat Bold"/>
                <a:ea typeface="Montserrat Bold"/>
                <a:cs typeface="Montserrat Bold"/>
                <a:sym typeface="Montserrat Bold"/>
              </a:rPr>
              <a:t>Trực Quan Hóa Một Mẫu Ảnh</a:t>
            </a:r>
          </a:p>
        </p:txBody>
      </p:sp>
      <p:sp>
        <p:nvSpPr>
          <p:cNvPr name="Freeform 9" id="9"/>
          <p:cNvSpPr/>
          <p:nvPr/>
        </p:nvSpPr>
        <p:spPr>
          <a:xfrm flipH="false" flipV="false" rot="0">
            <a:off x="7670157" y="8099568"/>
            <a:ext cx="8258118" cy="1209499"/>
          </a:xfrm>
          <a:custGeom>
            <a:avLst/>
            <a:gdLst/>
            <a:ahLst/>
            <a:cxnLst/>
            <a:rect r="r" b="b" t="t" l="l"/>
            <a:pathLst>
              <a:path h="1209499" w="8258118">
                <a:moveTo>
                  <a:pt x="0" y="0"/>
                </a:moveTo>
                <a:lnTo>
                  <a:pt x="8258118" y="0"/>
                </a:lnTo>
                <a:lnTo>
                  <a:pt x="8258118" y="1209499"/>
                </a:lnTo>
                <a:lnTo>
                  <a:pt x="0" y="1209499"/>
                </a:lnTo>
                <a:lnTo>
                  <a:pt x="0" y="0"/>
                </a:lnTo>
                <a:close/>
              </a:path>
            </a:pathLst>
          </a:custGeom>
          <a:blipFill>
            <a:blip r:embed="rId5"/>
            <a:stretch>
              <a:fillRect l="-2" t="0" r="-2" b="-654676"/>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87048" y="7073900"/>
            <a:ext cx="7635743" cy="2380368"/>
          </a:xfrm>
          <a:custGeom>
            <a:avLst/>
            <a:gdLst/>
            <a:ahLst/>
            <a:cxnLst/>
            <a:rect r="r" b="b" t="t" l="l"/>
            <a:pathLst>
              <a:path h="2380368" w="7635743">
                <a:moveTo>
                  <a:pt x="0" y="0"/>
                </a:moveTo>
                <a:lnTo>
                  <a:pt x="7635743" y="0"/>
                </a:lnTo>
                <a:lnTo>
                  <a:pt x="7635743" y="2380368"/>
                </a:lnTo>
                <a:lnTo>
                  <a:pt x="0" y="2380368"/>
                </a:lnTo>
                <a:lnTo>
                  <a:pt x="0" y="0"/>
                </a:lnTo>
                <a:close/>
              </a:path>
            </a:pathLst>
          </a:custGeom>
          <a:blipFill>
            <a:blip r:embed="rId2"/>
            <a:stretch>
              <a:fillRect l="0" t="-59262" r="-55889" b="-46296"/>
            </a:stretch>
          </a:blipFill>
        </p:spPr>
      </p:sp>
      <p:sp>
        <p:nvSpPr>
          <p:cNvPr name="TextBox 3" id="3"/>
          <p:cNvSpPr txBox="true"/>
          <p:nvPr/>
        </p:nvSpPr>
        <p:spPr>
          <a:xfrm rot="0">
            <a:off x="1028700" y="576688"/>
            <a:ext cx="15681996" cy="596900"/>
          </a:xfrm>
          <a:prstGeom prst="rect">
            <a:avLst/>
          </a:prstGeom>
        </p:spPr>
        <p:txBody>
          <a:bodyPr anchor="t" rtlCol="false" tIns="0" lIns="0" bIns="0" rIns="0">
            <a:spAutoFit/>
          </a:bodyPr>
          <a:lstStyle/>
          <a:p>
            <a:pPr algn="l">
              <a:lnSpc>
                <a:spcPts val="4899"/>
              </a:lnSpc>
              <a:spcBef>
                <a:spcPct val="0"/>
              </a:spcBef>
            </a:pPr>
            <a:r>
              <a:rPr lang="en-US" b="true" sz="3499">
                <a:solidFill>
                  <a:srgbClr val="101010"/>
                </a:solidFill>
                <a:latin typeface="Montserrat Bold"/>
                <a:ea typeface="Montserrat Bold"/>
                <a:cs typeface="Montserrat Bold"/>
                <a:sym typeface="Montserrat Bold"/>
              </a:rPr>
              <a:t>Xây dựng mô hình CNN</a:t>
            </a:r>
          </a:p>
        </p:txBody>
      </p:sp>
      <p:sp>
        <p:nvSpPr>
          <p:cNvPr name="TextBox 4" id="4"/>
          <p:cNvSpPr txBox="true"/>
          <p:nvPr/>
        </p:nvSpPr>
        <p:spPr>
          <a:xfrm rot="0">
            <a:off x="1028700" y="5391150"/>
            <a:ext cx="15681996" cy="596900"/>
          </a:xfrm>
          <a:prstGeom prst="rect">
            <a:avLst/>
          </a:prstGeom>
        </p:spPr>
        <p:txBody>
          <a:bodyPr anchor="t" rtlCol="false" tIns="0" lIns="0" bIns="0" rIns="0">
            <a:spAutoFit/>
          </a:bodyPr>
          <a:lstStyle/>
          <a:p>
            <a:pPr algn="l">
              <a:lnSpc>
                <a:spcPts val="4899"/>
              </a:lnSpc>
              <a:spcBef>
                <a:spcPct val="0"/>
              </a:spcBef>
            </a:pPr>
            <a:r>
              <a:rPr lang="en-US" b="true" sz="3499">
                <a:solidFill>
                  <a:srgbClr val="101010"/>
                </a:solidFill>
                <a:latin typeface="Montserrat Bold"/>
                <a:ea typeface="Montserrat Bold"/>
                <a:cs typeface="Montserrat Bold"/>
                <a:sym typeface="Montserrat Bold"/>
              </a:rPr>
              <a:t>Biên dịch mô hình</a:t>
            </a:r>
          </a:p>
        </p:txBody>
      </p:sp>
      <p:sp>
        <p:nvSpPr>
          <p:cNvPr name="TextBox 5" id="5"/>
          <p:cNvSpPr txBox="true"/>
          <p:nvPr/>
        </p:nvSpPr>
        <p:spPr>
          <a:xfrm rot="0">
            <a:off x="1028700" y="6245225"/>
            <a:ext cx="16230600" cy="514350"/>
          </a:xfrm>
          <a:prstGeom prst="rect">
            <a:avLst/>
          </a:prstGeom>
        </p:spPr>
        <p:txBody>
          <a:bodyPr anchor="t" rtlCol="false" tIns="0" lIns="0" bIns="0" rIns="0">
            <a:spAutoFit/>
          </a:bodyPr>
          <a:lstStyle/>
          <a:p>
            <a:pPr algn="l">
              <a:lnSpc>
                <a:spcPts val="4200"/>
              </a:lnSpc>
              <a:spcBef>
                <a:spcPct val="0"/>
              </a:spcBef>
            </a:pPr>
            <a:r>
              <a:rPr lang="en-US" sz="3000">
                <a:solidFill>
                  <a:srgbClr val="101010"/>
                </a:solidFill>
                <a:latin typeface="Montserrat"/>
                <a:ea typeface="Montserrat"/>
                <a:cs typeface="Montserrat"/>
                <a:sym typeface="Montserrat"/>
              </a:rPr>
              <a:t>Sử dụng model.compile() để cấu hình quá trình học trước khi đào tạo mô hình.</a:t>
            </a:r>
          </a:p>
        </p:txBody>
      </p:sp>
      <p:sp>
        <p:nvSpPr>
          <p:cNvPr name="TextBox 6" id="6"/>
          <p:cNvSpPr txBox="true"/>
          <p:nvPr/>
        </p:nvSpPr>
        <p:spPr>
          <a:xfrm rot="0">
            <a:off x="1028700" y="1428750"/>
            <a:ext cx="16230600" cy="3714750"/>
          </a:xfrm>
          <a:prstGeom prst="rect">
            <a:avLst/>
          </a:prstGeom>
        </p:spPr>
        <p:txBody>
          <a:bodyPr anchor="t" rtlCol="false" tIns="0" lIns="0" bIns="0" rIns="0">
            <a:spAutoFit/>
          </a:bodyPr>
          <a:lstStyle/>
          <a:p>
            <a:pPr algn="just"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Thiết kế kiến trúc mô hình sử dụng các lớp Conv2D, MaxPooling2D, BatchNormalization, Dense, Dropout… nhằm trích xuất đặc trưng và phân loại hình ảnh.</a:t>
            </a:r>
          </a:p>
          <a:p>
            <a:pPr algn="just"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Tăng cường dữ liệu: Sử dụng ImageDataGenerator để tạo ra các biến thể của ảnh huấn luyện, giúp mô hình học được các đặc trưng đa dạng và giảm overfitting.</a:t>
            </a:r>
          </a:p>
          <a:p>
            <a:pPr algn="just"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Sử dụng callbacks: Áp dụng EarlyStopping và ModelCheckpoint để tối ưu quá trình huấn luyện, tự động điều chỉnh learning rate và lưu lại mô hình tốt nhất.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06195" y="3591506"/>
            <a:ext cx="10875611" cy="3463364"/>
          </a:xfrm>
          <a:custGeom>
            <a:avLst/>
            <a:gdLst/>
            <a:ahLst/>
            <a:cxnLst/>
            <a:rect r="r" b="b" t="t" l="l"/>
            <a:pathLst>
              <a:path h="3463364" w="10875611">
                <a:moveTo>
                  <a:pt x="0" y="0"/>
                </a:moveTo>
                <a:lnTo>
                  <a:pt x="10875610" y="0"/>
                </a:lnTo>
                <a:lnTo>
                  <a:pt x="10875610" y="3463364"/>
                </a:lnTo>
                <a:lnTo>
                  <a:pt x="0" y="3463364"/>
                </a:lnTo>
                <a:lnTo>
                  <a:pt x="0" y="0"/>
                </a:lnTo>
                <a:close/>
              </a:path>
            </a:pathLst>
          </a:custGeom>
          <a:blipFill>
            <a:blip r:embed="rId2"/>
            <a:stretch>
              <a:fillRect l="0" t="0" r="0" b="0"/>
            </a:stretch>
          </a:blipFill>
        </p:spPr>
      </p:sp>
      <p:sp>
        <p:nvSpPr>
          <p:cNvPr name="Freeform 3" id="3"/>
          <p:cNvSpPr/>
          <p:nvPr/>
        </p:nvSpPr>
        <p:spPr>
          <a:xfrm flipH="false" flipV="false" rot="0">
            <a:off x="4858560" y="7430872"/>
            <a:ext cx="11852136" cy="1827846"/>
          </a:xfrm>
          <a:custGeom>
            <a:avLst/>
            <a:gdLst/>
            <a:ahLst/>
            <a:cxnLst/>
            <a:rect r="r" b="b" t="t" l="l"/>
            <a:pathLst>
              <a:path h="1827846" w="11852136">
                <a:moveTo>
                  <a:pt x="0" y="0"/>
                </a:moveTo>
                <a:lnTo>
                  <a:pt x="11852136" y="0"/>
                </a:lnTo>
                <a:lnTo>
                  <a:pt x="11852136" y="1827845"/>
                </a:lnTo>
                <a:lnTo>
                  <a:pt x="0" y="1827845"/>
                </a:lnTo>
                <a:lnTo>
                  <a:pt x="0" y="0"/>
                </a:lnTo>
                <a:close/>
              </a:path>
            </a:pathLst>
          </a:custGeom>
          <a:blipFill>
            <a:blip r:embed="rId3"/>
            <a:stretch>
              <a:fillRect l="0" t="0" r="0" b="0"/>
            </a:stretch>
          </a:blipFill>
        </p:spPr>
      </p:sp>
      <p:sp>
        <p:nvSpPr>
          <p:cNvPr name="TextBox 4" id="4"/>
          <p:cNvSpPr txBox="true"/>
          <p:nvPr/>
        </p:nvSpPr>
        <p:spPr>
          <a:xfrm rot="0">
            <a:off x="1028700" y="576688"/>
            <a:ext cx="15681996" cy="596900"/>
          </a:xfrm>
          <a:prstGeom prst="rect">
            <a:avLst/>
          </a:prstGeom>
        </p:spPr>
        <p:txBody>
          <a:bodyPr anchor="t" rtlCol="false" tIns="0" lIns="0" bIns="0" rIns="0">
            <a:spAutoFit/>
          </a:bodyPr>
          <a:lstStyle/>
          <a:p>
            <a:pPr algn="l">
              <a:lnSpc>
                <a:spcPts val="4899"/>
              </a:lnSpc>
              <a:spcBef>
                <a:spcPct val="0"/>
              </a:spcBef>
            </a:pPr>
            <a:r>
              <a:rPr lang="en-US" b="true" sz="3499">
                <a:solidFill>
                  <a:srgbClr val="101010"/>
                </a:solidFill>
                <a:latin typeface="Montserrat Bold"/>
                <a:ea typeface="Montserrat Bold"/>
                <a:cs typeface="Montserrat Bold"/>
                <a:sym typeface="Montserrat Bold"/>
              </a:rPr>
              <a:t>Training model</a:t>
            </a:r>
          </a:p>
        </p:txBody>
      </p:sp>
      <p:sp>
        <p:nvSpPr>
          <p:cNvPr name="TextBox 5" id="5"/>
          <p:cNvSpPr txBox="true"/>
          <p:nvPr/>
        </p:nvSpPr>
        <p:spPr>
          <a:xfrm rot="0">
            <a:off x="1028700" y="1248488"/>
            <a:ext cx="16230600" cy="2647950"/>
          </a:xfrm>
          <a:prstGeom prst="rect">
            <a:avLst/>
          </a:prstGeom>
        </p:spPr>
        <p:txBody>
          <a:bodyPr anchor="t" rtlCol="false" tIns="0" lIns="0" bIns="0" rIns="0">
            <a:spAutoFit/>
          </a:bodyPr>
          <a:lstStyle/>
          <a:p>
            <a:pPr algn="l">
              <a:lnSpc>
                <a:spcPts val="4200"/>
              </a:lnSpc>
            </a:pPr>
            <a:r>
              <a:rPr lang="en-US" sz="3000">
                <a:solidFill>
                  <a:srgbClr val="101010"/>
                </a:solidFill>
                <a:latin typeface="Montserrat"/>
                <a:ea typeface="Montserrat"/>
                <a:cs typeface="Montserrat"/>
                <a:sym typeface="Montserrat"/>
              </a:rPr>
              <a:t>Bước vào quá trình training model với batch_size là 128 và epochs = 15. Trong đó: </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Batch size: số lượng dữ liệu Mini-Batch Gradient Descent sử dụng trong 1 lần để cập nhật tham số</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Epoch: 1 epoch là một lần duyệt qua hết các dữ liệu trong tập huấn luyện</a:t>
            </a:r>
          </a:p>
          <a:p>
            <a:pPr algn="l">
              <a:lnSpc>
                <a:spcPts val="4200"/>
              </a:lnSpc>
              <a:spcBef>
                <a:spcPct val="0"/>
              </a:spcBef>
            </a:pPr>
          </a:p>
        </p:txBody>
      </p:sp>
      <p:sp>
        <p:nvSpPr>
          <p:cNvPr name="TextBox 6" id="6"/>
          <p:cNvSpPr txBox="true"/>
          <p:nvPr/>
        </p:nvSpPr>
        <p:spPr>
          <a:xfrm rot="0">
            <a:off x="1028700" y="7703444"/>
            <a:ext cx="3283543" cy="1216025"/>
          </a:xfrm>
          <a:prstGeom prst="rect">
            <a:avLst/>
          </a:prstGeom>
        </p:spPr>
        <p:txBody>
          <a:bodyPr anchor="t" rtlCol="false" tIns="0" lIns="0" bIns="0" rIns="0">
            <a:spAutoFit/>
          </a:bodyPr>
          <a:lstStyle/>
          <a:p>
            <a:pPr algn="l">
              <a:lnSpc>
                <a:spcPts val="4899"/>
              </a:lnSpc>
              <a:spcBef>
                <a:spcPct val="0"/>
              </a:spcBef>
            </a:pPr>
            <a:r>
              <a:rPr lang="en-US" b="true" sz="3499">
                <a:solidFill>
                  <a:srgbClr val="101010"/>
                </a:solidFill>
                <a:latin typeface="Montserrat Bold"/>
                <a:ea typeface="Montserrat Bold"/>
                <a:cs typeface="Montserrat Bold"/>
                <a:sym typeface="Montserrat Bold"/>
              </a:rPr>
              <a:t>Kiểm tra độ chính xác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93855" y="1448419"/>
            <a:ext cx="13300290" cy="8321979"/>
          </a:xfrm>
          <a:custGeom>
            <a:avLst/>
            <a:gdLst/>
            <a:ahLst/>
            <a:cxnLst/>
            <a:rect r="r" b="b" t="t" l="l"/>
            <a:pathLst>
              <a:path h="8321979" w="13300290">
                <a:moveTo>
                  <a:pt x="0" y="0"/>
                </a:moveTo>
                <a:lnTo>
                  <a:pt x="13300290" y="0"/>
                </a:lnTo>
                <a:lnTo>
                  <a:pt x="13300290" y="8321979"/>
                </a:lnTo>
                <a:lnTo>
                  <a:pt x="0" y="8321979"/>
                </a:lnTo>
                <a:lnTo>
                  <a:pt x="0" y="0"/>
                </a:lnTo>
                <a:close/>
              </a:path>
            </a:pathLst>
          </a:custGeom>
          <a:blipFill>
            <a:blip r:embed="rId2"/>
            <a:stretch>
              <a:fillRect l="0" t="-33131" r="0" b="-33131"/>
            </a:stretch>
          </a:blipFill>
        </p:spPr>
      </p:sp>
      <p:sp>
        <p:nvSpPr>
          <p:cNvPr name="TextBox 3" id="3"/>
          <p:cNvSpPr txBox="true"/>
          <p:nvPr/>
        </p:nvSpPr>
        <p:spPr>
          <a:xfrm rot="0">
            <a:off x="1028700" y="576688"/>
            <a:ext cx="15681996" cy="596900"/>
          </a:xfrm>
          <a:prstGeom prst="rect">
            <a:avLst/>
          </a:prstGeom>
        </p:spPr>
        <p:txBody>
          <a:bodyPr anchor="t" rtlCol="false" tIns="0" lIns="0" bIns="0" rIns="0">
            <a:spAutoFit/>
          </a:bodyPr>
          <a:lstStyle/>
          <a:p>
            <a:pPr algn="l">
              <a:lnSpc>
                <a:spcPts val="4899"/>
              </a:lnSpc>
              <a:spcBef>
                <a:spcPct val="0"/>
              </a:spcBef>
            </a:pPr>
            <a:r>
              <a:rPr lang="en-US" b="true" sz="3499">
                <a:solidFill>
                  <a:srgbClr val="101010"/>
                </a:solidFill>
                <a:latin typeface="Montserrat Bold"/>
                <a:ea typeface="Montserrat Bold"/>
                <a:cs typeface="Montserrat Bold"/>
                <a:sym typeface="Montserrat Bold"/>
              </a:rPr>
              <a:t>Đưa vào thử nghiệm</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3389885" y="1198445"/>
            <a:ext cx="11442900" cy="1571625"/>
          </a:xfrm>
          <a:prstGeom prst="rect">
            <a:avLst/>
          </a:prstGeom>
        </p:spPr>
        <p:txBody>
          <a:bodyPr anchor="t" rtlCol="false" tIns="0" lIns="0" bIns="0" rIns="0">
            <a:spAutoFit/>
          </a:bodyPr>
          <a:lstStyle/>
          <a:p>
            <a:pPr algn="ctr" marL="0" indent="0" lvl="0">
              <a:lnSpc>
                <a:spcPts val="12480"/>
              </a:lnSpc>
              <a:spcBef>
                <a:spcPct val="0"/>
              </a:spcBef>
            </a:pPr>
            <a:r>
              <a:rPr lang="en-US" b="true" sz="10400">
                <a:solidFill>
                  <a:srgbClr val="101010"/>
                </a:solidFill>
                <a:latin typeface="Montserrat Bold"/>
                <a:ea typeface="Montserrat Bold"/>
                <a:cs typeface="Montserrat Bold"/>
                <a:sym typeface="Montserrat Bold"/>
              </a:rPr>
              <a:t>V. DEMO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9124950" y="3443555"/>
            <a:ext cx="19050" cy="5144397"/>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009029" y="-1635310"/>
            <a:ext cx="4388078" cy="3949270"/>
          </a:xfrm>
          <a:custGeom>
            <a:avLst/>
            <a:gdLst/>
            <a:ahLst/>
            <a:cxnLst/>
            <a:rect r="r" b="b" t="t" l="l"/>
            <a:pathLst>
              <a:path h="3949270" w="4388078">
                <a:moveTo>
                  <a:pt x="0" y="0"/>
                </a:moveTo>
                <a:lnTo>
                  <a:pt x="4388078" y="0"/>
                </a:lnTo>
                <a:lnTo>
                  <a:pt x="4388078" y="3949270"/>
                </a:lnTo>
                <a:lnTo>
                  <a:pt x="0" y="3949270"/>
                </a:lnTo>
                <a:lnTo>
                  <a:pt x="0" y="0"/>
                </a:lnTo>
                <a:close/>
              </a:path>
            </a:pathLst>
          </a:custGeom>
          <a:blipFill>
            <a:blip r:embed="rId2"/>
            <a:stretch>
              <a:fillRect l="0" t="-694" r="0" b="-694"/>
            </a:stretch>
          </a:blipFill>
        </p:spPr>
      </p:sp>
      <p:sp>
        <p:nvSpPr>
          <p:cNvPr name="Freeform 4" id="4"/>
          <p:cNvSpPr/>
          <p:nvPr/>
        </p:nvSpPr>
        <p:spPr>
          <a:xfrm flipH="false" flipV="false" rot="0">
            <a:off x="12435583" y="5280489"/>
            <a:ext cx="8670106" cy="8685898"/>
          </a:xfrm>
          <a:custGeom>
            <a:avLst/>
            <a:gdLst/>
            <a:ahLst/>
            <a:cxnLst/>
            <a:rect r="r" b="b" t="t" l="l"/>
            <a:pathLst>
              <a:path h="8685898" w="8670106">
                <a:moveTo>
                  <a:pt x="0" y="0"/>
                </a:moveTo>
                <a:lnTo>
                  <a:pt x="8670105" y="0"/>
                </a:lnTo>
                <a:lnTo>
                  <a:pt x="8670105" y="8685898"/>
                </a:lnTo>
                <a:lnTo>
                  <a:pt x="0" y="8685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737398" y="4054729"/>
            <a:ext cx="6388937" cy="396240"/>
          </a:xfrm>
          <a:prstGeom prst="rect">
            <a:avLst/>
          </a:prstGeom>
        </p:spPr>
        <p:txBody>
          <a:bodyPr anchor="t" rtlCol="false" tIns="0" lIns="0" bIns="0" rIns="0">
            <a:spAutoFit/>
          </a:bodyPr>
          <a:lstStyle/>
          <a:p>
            <a:pPr algn="l">
              <a:lnSpc>
                <a:spcPts val="3360"/>
              </a:lnSpc>
            </a:pPr>
            <a:r>
              <a:rPr lang="en-US" sz="2400" b="true">
                <a:solidFill>
                  <a:srgbClr val="000000"/>
                </a:solidFill>
                <a:latin typeface="Montserrat Bold"/>
                <a:ea typeface="Montserrat Bold"/>
                <a:cs typeface="Montserrat Bold"/>
                <a:sym typeface="Montserrat Bold"/>
              </a:rPr>
              <a:t>I. TỔNG QUAN VỀ THỊ GIÁC MÁY TÍNH</a:t>
            </a:r>
          </a:p>
        </p:txBody>
      </p:sp>
      <p:sp>
        <p:nvSpPr>
          <p:cNvPr name="TextBox 6" id="6"/>
          <p:cNvSpPr txBox="true"/>
          <p:nvPr/>
        </p:nvSpPr>
        <p:spPr>
          <a:xfrm rot="0">
            <a:off x="1737398" y="1890320"/>
            <a:ext cx="8397219" cy="1246488"/>
          </a:xfrm>
          <a:prstGeom prst="rect">
            <a:avLst/>
          </a:prstGeom>
        </p:spPr>
        <p:txBody>
          <a:bodyPr anchor="t" rtlCol="false" tIns="0" lIns="0" bIns="0" rIns="0">
            <a:spAutoFit/>
          </a:bodyPr>
          <a:lstStyle/>
          <a:p>
            <a:pPr algn="l" marL="0" indent="0" lvl="0">
              <a:lnSpc>
                <a:spcPts val="10276"/>
              </a:lnSpc>
              <a:spcBef>
                <a:spcPct val="0"/>
              </a:spcBef>
            </a:pPr>
            <a:r>
              <a:rPr lang="en-US" b="true" sz="7340">
                <a:solidFill>
                  <a:srgbClr val="000000"/>
                </a:solidFill>
                <a:latin typeface="Montserrat Bold"/>
                <a:ea typeface="Montserrat Bold"/>
                <a:cs typeface="Montserrat Bold"/>
                <a:sym typeface="Montserrat Bold"/>
              </a:rPr>
              <a:t>MỤC LỤC</a:t>
            </a:r>
          </a:p>
        </p:txBody>
      </p:sp>
      <p:sp>
        <p:nvSpPr>
          <p:cNvPr name="TextBox 7" id="7"/>
          <p:cNvSpPr txBox="true"/>
          <p:nvPr/>
        </p:nvSpPr>
        <p:spPr>
          <a:xfrm rot="0">
            <a:off x="1737398" y="5416804"/>
            <a:ext cx="6388937" cy="396240"/>
          </a:xfrm>
          <a:prstGeom prst="rect">
            <a:avLst/>
          </a:prstGeom>
        </p:spPr>
        <p:txBody>
          <a:bodyPr anchor="t" rtlCol="false" tIns="0" lIns="0" bIns="0" rIns="0">
            <a:spAutoFit/>
          </a:bodyPr>
          <a:lstStyle/>
          <a:p>
            <a:pPr algn="l">
              <a:lnSpc>
                <a:spcPts val="3360"/>
              </a:lnSpc>
            </a:pPr>
            <a:r>
              <a:rPr lang="en-US" sz="2400" b="true">
                <a:solidFill>
                  <a:srgbClr val="000000"/>
                </a:solidFill>
                <a:latin typeface="Montserrat Bold"/>
                <a:ea typeface="Montserrat Bold"/>
                <a:cs typeface="Montserrat Bold"/>
                <a:sym typeface="Montserrat Bold"/>
              </a:rPr>
              <a:t>II. MÔ HÌNH CNNS</a:t>
            </a:r>
          </a:p>
        </p:txBody>
      </p:sp>
      <p:sp>
        <p:nvSpPr>
          <p:cNvPr name="TextBox 8" id="8"/>
          <p:cNvSpPr txBox="true"/>
          <p:nvPr/>
        </p:nvSpPr>
        <p:spPr>
          <a:xfrm rot="0">
            <a:off x="1737398" y="6775069"/>
            <a:ext cx="6388937" cy="396240"/>
          </a:xfrm>
          <a:prstGeom prst="rect">
            <a:avLst/>
          </a:prstGeom>
        </p:spPr>
        <p:txBody>
          <a:bodyPr anchor="t" rtlCol="false" tIns="0" lIns="0" bIns="0" rIns="0">
            <a:spAutoFit/>
          </a:bodyPr>
          <a:lstStyle/>
          <a:p>
            <a:pPr algn="l">
              <a:lnSpc>
                <a:spcPts val="3360"/>
              </a:lnSpc>
            </a:pPr>
            <a:r>
              <a:rPr lang="en-US" sz="2400" b="true">
                <a:solidFill>
                  <a:srgbClr val="000000"/>
                </a:solidFill>
                <a:latin typeface="Montserrat Bold"/>
                <a:ea typeface="Montserrat Bold"/>
                <a:cs typeface="Montserrat Bold"/>
                <a:sym typeface="Montserrat Bold"/>
              </a:rPr>
              <a:t>III. CÔNG CỤ SỬ DỤNG</a:t>
            </a:r>
          </a:p>
        </p:txBody>
      </p:sp>
      <p:sp>
        <p:nvSpPr>
          <p:cNvPr name="TextBox 9" id="9"/>
          <p:cNvSpPr txBox="true"/>
          <p:nvPr/>
        </p:nvSpPr>
        <p:spPr>
          <a:xfrm rot="0">
            <a:off x="9954350" y="4054729"/>
            <a:ext cx="6388937" cy="396240"/>
          </a:xfrm>
          <a:prstGeom prst="rect">
            <a:avLst/>
          </a:prstGeom>
        </p:spPr>
        <p:txBody>
          <a:bodyPr anchor="t" rtlCol="false" tIns="0" lIns="0" bIns="0" rIns="0">
            <a:spAutoFit/>
          </a:bodyPr>
          <a:lstStyle/>
          <a:p>
            <a:pPr algn="l">
              <a:lnSpc>
                <a:spcPts val="3360"/>
              </a:lnSpc>
            </a:pPr>
            <a:r>
              <a:rPr lang="en-US" sz="2400" b="true">
                <a:solidFill>
                  <a:srgbClr val="000000"/>
                </a:solidFill>
                <a:latin typeface="Montserrat Bold"/>
                <a:ea typeface="Montserrat Bold"/>
                <a:cs typeface="Montserrat Bold"/>
                <a:sym typeface="Montserrat Bold"/>
              </a:rPr>
              <a:t>IV. XÂY DỰNG MÔ HÌNH</a:t>
            </a:r>
          </a:p>
        </p:txBody>
      </p:sp>
      <p:sp>
        <p:nvSpPr>
          <p:cNvPr name="TextBox 10" id="10"/>
          <p:cNvSpPr txBox="true"/>
          <p:nvPr/>
        </p:nvSpPr>
        <p:spPr>
          <a:xfrm rot="0">
            <a:off x="9954350" y="5416804"/>
            <a:ext cx="6388937" cy="396240"/>
          </a:xfrm>
          <a:prstGeom prst="rect">
            <a:avLst/>
          </a:prstGeom>
        </p:spPr>
        <p:txBody>
          <a:bodyPr anchor="t" rtlCol="false" tIns="0" lIns="0" bIns="0" rIns="0">
            <a:spAutoFit/>
          </a:bodyPr>
          <a:lstStyle/>
          <a:p>
            <a:pPr algn="l">
              <a:lnSpc>
                <a:spcPts val="3360"/>
              </a:lnSpc>
            </a:pPr>
            <a:r>
              <a:rPr lang="en-US" sz="2400" b="true">
                <a:solidFill>
                  <a:srgbClr val="000000"/>
                </a:solidFill>
                <a:latin typeface="Montserrat Bold"/>
                <a:ea typeface="Montserrat Bold"/>
                <a:cs typeface="Montserrat Bold"/>
                <a:sym typeface="Montserrat Bold"/>
              </a:rPr>
              <a:t>V. DEMO KẾT QUẢ</a:t>
            </a:r>
          </a:p>
        </p:txBody>
      </p:sp>
      <p:sp>
        <p:nvSpPr>
          <p:cNvPr name="TextBox 11" id="11"/>
          <p:cNvSpPr txBox="true"/>
          <p:nvPr/>
        </p:nvSpPr>
        <p:spPr>
          <a:xfrm rot="0">
            <a:off x="9954350" y="6775069"/>
            <a:ext cx="6388937" cy="396240"/>
          </a:xfrm>
          <a:prstGeom prst="rect">
            <a:avLst/>
          </a:prstGeom>
        </p:spPr>
        <p:txBody>
          <a:bodyPr anchor="t" rtlCol="false" tIns="0" lIns="0" bIns="0" rIns="0">
            <a:spAutoFit/>
          </a:bodyPr>
          <a:lstStyle/>
          <a:p>
            <a:pPr algn="l">
              <a:lnSpc>
                <a:spcPts val="3360"/>
              </a:lnSpc>
            </a:pPr>
            <a:r>
              <a:rPr lang="en-US" sz="2400" b="true">
                <a:solidFill>
                  <a:srgbClr val="000000"/>
                </a:solidFill>
                <a:latin typeface="Montserrat Bold"/>
                <a:ea typeface="Montserrat Bold"/>
                <a:cs typeface="Montserrat Bold"/>
                <a:sym typeface="Montserrat Bold"/>
              </a:rPr>
              <a:t>VI. KẾT LUẬN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93139" y="4851507"/>
            <a:ext cx="9639356" cy="9792523"/>
          </a:xfrm>
          <a:custGeom>
            <a:avLst/>
            <a:gdLst/>
            <a:ahLst/>
            <a:cxnLst/>
            <a:rect r="r" b="b" t="t" l="l"/>
            <a:pathLst>
              <a:path h="9792523" w="9639356">
                <a:moveTo>
                  <a:pt x="0" y="0"/>
                </a:moveTo>
                <a:lnTo>
                  <a:pt x="9639356" y="0"/>
                </a:lnTo>
                <a:lnTo>
                  <a:pt x="9639356" y="9792523"/>
                </a:lnTo>
                <a:lnTo>
                  <a:pt x="0" y="9792523"/>
                </a:lnTo>
                <a:lnTo>
                  <a:pt x="0" y="0"/>
                </a:lnTo>
                <a:close/>
              </a:path>
            </a:pathLst>
          </a:custGeom>
          <a:blipFill>
            <a:blip r:embed="rId2"/>
            <a:stretch>
              <a:fillRect l="-1444" t="0" r="-1444" b="-13532"/>
            </a:stretch>
          </a:blipFill>
        </p:spPr>
      </p:sp>
      <p:sp>
        <p:nvSpPr>
          <p:cNvPr name="TextBox 3" id="3"/>
          <p:cNvSpPr txBox="true"/>
          <p:nvPr/>
        </p:nvSpPr>
        <p:spPr>
          <a:xfrm rot="0">
            <a:off x="1116852" y="1019175"/>
            <a:ext cx="16054296" cy="973050"/>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01010"/>
                </a:solidFill>
                <a:latin typeface="Montserrat Bold"/>
                <a:ea typeface="Montserrat Bold"/>
                <a:cs typeface="Montserrat Bold"/>
                <a:sym typeface="Montserrat Bold"/>
              </a:rPr>
              <a:t>VI. KẾT LUẬN</a:t>
            </a:r>
          </a:p>
        </p:txBody>
      </p:sp>
      <p:sp>
        <p:nvSpPr>
          <p:cNvPr name="TextBox 4" id="4"/>
          <p:cNvSpPr txBox="true"/>
          <p:nvPr/>
        </p:nvSpPr>
        <p:spPr>
          <a:xfrm rot="0">
            <a:off x="1028700" y="2889012"/>
            <a:ext cx="16230600" cy="2647950"/>
          </a:xfrm>
          <a:prstGeom prst="rect">
            <a:avLst/>
          </a:prstGeom>
        </p:spPr>
        <p:txBody>
          <a:bodyPr anchor="t" rtlCol="false" tIns="0" lIns="0" bIns="0" rIns="0">
            <a:spAutoFit/>
          </a:bodyPr>
          <a:lstStyle/>
          <a:p>
            <a:pPr algn="l">
              <a:lnSpc>
                <a:spcPts val="4200"/>
              </a:lnSpc>
            </a:pPr>
            <a:r>
              <a:rPr lang="en-US" sz="3000">
                <a:solidFill>
                  <a:srgbClr val="101010"/>
                </a:solidFill>
                <a:latin typeface="Montserrat"/>
                <a:ea typeface="Montserrat"/>
                <a:cs typeface="Montserrat"/>
                <a:sym typeface="Montserrat"/>
              </a:rPr>
              <a:t>Ưu điểm:</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Dễ cài đặt và sử dụng</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Phù hợp để học và thử nghiệm do tính đơn giản của nó</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Có khả năng mở rộng lớn</a:t>
            </a:r>
          </a:p>
          <a:p>
            <a:pPr algn="l"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Thời gian huấn luyện ngắn do kích thước hình ảnh nhỏ và số lớp phân loại còn ít</a:t>
            </a:r>
          </a:p>
        </p:txBody>
      </p:sp>
      <p:sp>
        <p:nvSpPr>
          <p:cNvPr name="TextBox 5" id="5"/>
          <p:cNvSpPr txBox="true"/>
          <p:nvPr/>
        </p:nvSpPr>
        <p:spPr>
          <a:xfrm rot="0">
            <a:off x="1028700" y="5889023"/>
            <a:ext cx="16230600" cy="2647950"/>
          </a:xfrm>
          <a:prstGeom prst="rect">
            <a:avLst/>
          </a:prstGeom>
        </p:spPr>
        <p:txBody>
          <a:bodyPr anchor="t" rtlCol="false" tIns="0" lIns="0" bIns="0" rIns="0">
            <a:spAutoFit/>
          </a:bodyPr>
          <a:lstStyle/>
          <a:p>
            <a:pPr algn="l">
              <a:lnSpc>
                <a:spcPts val="4200"/>
              </a:lnSpc>
            </a:pPr>
            <a:r>
              <a:rPr lang="en-US" sz="3000">
                <a:solidFill>
                  <a:srgbClr val="101010"/>
                </a:solidFill>
                <a:latin typeface="Montserrat"/>
                <a:ea typeface="Montserrat"/>
                <a:cs typeface="Montserrat"/>
                <a:sym typeface="Montserrat"/>
              </a:rPr>
              <a:t>Nhược điểm:</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Dữ liệu không đủ phức tạp cho các bài toán thực tế: Khi sử dụng các hình ảnh phức tạp hơn trong thế giới thực thì mô hình có thể không nhận diện được.</a:t>
            </a:r>
          </a:p>
          <a:p>
            <a:pPr algn="l"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Thiếu sự đa dạng và phong phú trong các tệp dữ liệu, chưa đại diện đầy đủ cho các loại trang phục hiện hành.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39622" y="5143500"/>
            <a:ext cx="9639356" cy="9792523"/>
          </a:xfrm>
          <a:custGeom>
            <a:avLst/>
            <a:gdLst/>
            <a:ahLst/>
            <a:cxnLst/>
            <a:rect r="r" b="b" t="t" l="l"/>
            <a:pathLst>
              <a:path h="9792523" w="9639356">
                <a:moveTo>
                  <a:pt x="0" y="0"/>
                </a:moveTo>
                <a:lnTo>
                  <a:pt x="9639356" y="0"/>
                </a:lnTo>
                <a:lnTo>
                  <a:pt x="9639356" y="9792523"/>
                </a:lnTo>
                <a:lnTo>
                  <a:pt x="0" y="9792523"/>
                </a:lnTo>
                <a:lnTo>
                  <a:pt x="0" y="0"/>
                </a:lnTo>
                <a:close/>
              </a:path>
            </a:pathLst>
          </a:custGeom>
          <a:blipFill>
            <a:blip r:embed="rId2"/>
            <a:stretch>
              <a:fillRect l="-1444" t="0" r="-1444" b="-13532"/>
            </a:stretch>
          </a:blipFill>
        </p:spPr>
      </p:sp>
      <p:sp>
        <p:nvSpPr>
          <p:cNvPr name="TextBox 3" id="3"/>
          <p:cNvSpPr txBox="true"/>
          <p:nvPr/>
        </p:nvSpPr>
        <p:spPr>
          <a:xfrm rot="0">
            <a:off x="1028700" y="3019425"/>
            <a:ext cx="16230600" cy="2306955"/>
          </a:xfrm>
          <a:prstGeom prst="rect">
            <a:avLst/>
          </a:prstGeom>
        </p:spPr>
        <p:txBody>
          <a:bodyPr anchor="t" rtlCol="false" tIns="0" lIns="0" bIns="0" rIns="0">
            <a:spAutoFit/>
          </a:bodyPr>
          <a:lstStyle/>
          <a:p>
            <a:pPr algn="l" marL="0" indent="0" lvl="0">
              <a:lnSpc>
                <a:spcPts val="4619"/>
              </a:lnSpc>
              <a:spcBef>
                <a:spcPct val="0"/>
              </a:spcBef>
            </a:pPr>
            <a:r>
              <a:rPr lang="en-US" sz="3299">
                <a:solidFill>
                  <a:srgbClr val="101010"/>
                </a:solidFill>
                <a:latin typeface="Montserrat"/>
                <a:ea typeface="Montserrat"/>
                <a:cs typeface="Montserrat"/>
                <a:sym typeface="Montserrat"/>
              </a:rPr>
              <a:t>Nhận xét: với Fashion-MNIST trên Tensorflow làm dự án mở đầu trong nhận diện trang phục, tuy còn nhiều hạn chế và khó khăn nhưng nhóm cũng đã có được những kiến thức quan trọng trong xây dựng một mô hình CNN đơn giản.</a:t>
            </a:r>
          </a:p>
        </p:txBody>
      </p:sp>
      <p:sp>
        <p:nvSpPr>
          <p:cNvPr name="TextBox 4" id="4"/>
          <p:cNvSpPr txBox="true"/>
          <p:nvPr/>
        </p:nvSpPr>
        <p:spPr>
          <a:xfrm rot="0">
            <a:off x="1028700" y="5818037"/>
            <a:ext cx="16230600" cy="1725930"/>
          </a:xfrm>
          <a:prstGeom prst="rect">
            <a:avLst/>
          </a:prstGeom>
        </p:spPr>
        <p:txBody>
          <a:bodyPr anchor="t" rtlCol="false" tIns="0" lIns="0" bIns="0" rIns="0">
            <a:spAutoFit/>
          </a:bodyPr>
          <a:lstStyle/>
          <a:p>
            <a:pPr algn="l" marL="0" indent="0" lvl="0">
              <a:lnSpc>
                <a:spcPts val="4619"/>
              </a:lnSpc>
              <a:spcBef>
                <a:spcPct val="0"/>
              </a:spcBef>
            </a:pPr>
            <a:r>
              <a:rPr lang="en-US" sz="3299">
                <a:solidFill>
                  <a:srgbClr val="101010"/>
                </a:solidFill>
                <a:latin typeface="Montserrat"/>
                <a:ea typeface="Montserrat"/>
                <a:cs typeface="Montserrat"/>
                <a:sym typeface="Montserrat"/>
              </a:rPr>
              <a:t>Hướng phát triển: Phát triển một mô hình phức tạp với nhiều phân loại hơn, đa dạng hơn về hình ảnh, mẫu và màu sắc, hình dáng; cải thiện độ chính xác bằng các kỹ thuật tăng cường khác...</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0">
            <a:off x="12749930" y="4584501"/>
            <a:ext cx="9018740" cy="8229600"/>
          </a:xfrm>
          <a:custGeom>
            <a:avLst/>
            <a:gdLst/>
            <a:ahLst/>
            <a:cxnLst/>
            <a:rect r="r" b="b" t="t" l="l"/>
            <a:pathLst>
              <a:path h="8229600" w="9018740">
                <a:moveTo>
                  <a:pt x="0" y="0"/>
                </a:moveTo>
                <a:lnTo>
                  <a:pt x="9018740" y="0"/>
                </a:lnTo>
                <a:lnTo>
                  <a:pt x="9018740" y="8229600"/>
                </a:lnTo>
                <a:lnTo>
                  <a:pt x="0" y="8229600"/>
                </a:lnTo>
                <a:lnTo>
                  <a:pt x="0" y="0"/>
                </a:lnTo>
                <a:close/>
              </a:path>
            </a:pathLst>
          </a:custGeom>
          <a:blipFill>
            <a:blip r:embed="rId3"/>
            <a:stretch>
              <a:fillRect l="0" t="0" r="0" b="0"/>
            </a:stretch>
          </a:blipFill>
        </p:spPr>
      </p:sp>
      <p:sp>
        <p:nvSpPr>
          <p:cNvPr name="TextBox 4" id="4"/>
          <p:cNvSpPr txBox="true"/>
          <p:nvPr/>
        </p:nvSpPr>
        <p:spPr>
          <a:xfrm rot="0">
            <a:off x="4913782" y="4363614"/>
            <a:ext cx="3908246" cy="709734"/>
          </a:xfrm>
          <a:prstGeom prst="rect">
            <a:avLst/>
          </a:prstGeom>
        </p:spPr>
        <p:txBody>
          <a:bodyPr anchor="t" rtlCol="false" tIns="0" lIns="0" bIns="0" rIns="0">
            <a:spAutoFit/>
          </a:bodyPr>
          <a:lstStyle/>
          <a:p>
            <a:pPr algn="l">
              <a:lnSpc>
                <a:spcPts val="5626"/>
              </a:lnSpc>
            </a:pPr>
            <a:r>
              <a:rPr lang="en-US" sz="4688" b="true">
                <a:solidFill>
                  <a:srgbClr val="000000"/>
                </a:solidFill>
                <a:latin typeface="Montserrat Bold"/>
                <a:ea typeface="Montserrat Bold"/>
                <a:cs typeface="Montserrat Bold"/>
                <a:sym typeface="Montserrat Bold"/>
              </a:rPr>
              <a:t>Nhóm 8</a:t>
            </a:r>
          </a:p>
        </p:txBody>
      </p:sp>
      <p:sp>
        <p:nvSpPr>
          <p:cNvPr name="TextBox 5" id="5"/>
          <p:cNvSpPr txBox="true"/>
          <p:nvPr/>
        </p:nvSpPr>
        <p:spPr>
          <a:xfrm rot="0">
            <a:off x="4913782" y="5355096"/>
            <a:ext cx="7252082" cy="1868232"/>
          </a:xfrm>
          <a:prstGeom prst="rect">
            <a:avLst/>
          </a:prstGeom>
        </p:spPr>
        <p:txBody>
          <a:bodyPr anchor="t" rtlCol="false" tIns="0" lIns="0" bIns="0" rIns="0">
            <a:spAutoFit/>
          </a:bodyPr>
          <a:lstStyle/>
          <a:p>
            <a:pPr algn="l">
              <a:lnSpc>
                <a:spcPts val="3762"/>
              </a:lnSpc>
            </a:pPr>
            <a:r>
              <a:rPr lang="en-US" sz="2687">
                <a:solidFill>
                  <a:srgbClr val="000000"/>
                </a:solidFill>
                <a:latin typeface="Montserrat"/>
                <a:ea typeface="Montserrat"/>
                <a:cs typeface="Montserrat"/>
                <a:sym typeface="Montserrat"/>
              </a:rPr>
              <a:t>Đàm Minh Khuê - 2155020046</a:t>
            </a:r>
          </a:p>
          <a:p>
            <a:pPr algn="l">
              <a:lnSpc>
                <a:spcPts val="3762"/>
              </a:lnSpc>
            </a:pPr>
            <a:r>
              <a:rPr lang="en-US" sz="2687">
                <a:solidFill>
                  <a:srgbClr val="000000"/>
                </a:solidFill>
                <a:latin typeface="Montserrat"/>
                <a:ea typeface="Montserrat"/>
                <a:cs typeface="Montserrat"/>
                <a:sym typeface="Montserrat"/>
              </a:rPr>
              <a:t>Đinh Tuệ Minh - 2155020062</a:t>
            </a:r>
          </a:p>
          <a:p>
            <a:pPr algn="l">
              <a:lnSpc>
                <a:spcPts val="3762"/>
              </a:lnSpc>
            </a:pPr>
            <a:r>
              <a:rPr lang="en-US" sz="2687">
                <a:solidFill>
                  <a:srgbClr val="000000"/>
                </a:solidFill>
                <a:latin typeface="Montserrat"/>
                <a:ea typeface="Montserrat"/>
                <a:cs typeface="Montserrat"/>
                <a:sym typeface="Montserrat"/>
              </a:rPr>
              <a:t>Nguyễn Lê Cẩm Nhung - 2155020072</a:t>
            </a:r>
          </a:p>
          <a:p>
            <a:pPr algn="l" marL="0" indent="0" lvl="0">
              <a:lnSpc>
                <a:spcPts val="3762"/>
              </a:lnSpc>
              <a:spcBef>
                <a:spcPct val="0"/>
              </a:spcBef>
            </a:pPr>
            <a:r>
              <a:rPr lang="en-US" sz="2687">
                <a:solidFill>
                  <a:srgbClr val="000000"/>
                </a:solidFill>
                <a:latin typeface="Montserrat"/>
                <a:ea typeface="Montserrat"/>
                <a:cs typeface="Montserrat"/>
                <a:sym typeface="Montserrat"/>
              </a:rPr>
              <a:t>Nguyễn Thị Thanh Tâm - 2155020082</a:t>
            </a:r>
          </a:p>
        </p:txBody>
      </p:sp>
      <p:sp>
        <p:nvSpPr>
          <p:cNvPr name="TextBox 6" id="6"/>
          <p:cNvSpPr txBox="true"/>
          <p:nvPr/>
        </p:nvSpPr>
        <p:spPr>
          <a:xfrm rot="0">
            <a:off x="4913782" y="2651640"/>
            <a:ext cx="8460437" cy="1577994"/>
          </a:xfrm>
          <a:prstGeom prst="rect">
            <a:avLst/>
          </a:prstGeom>
        </p:spPr>
        <p:txBody>
          <a:bodyPr anchor="t" rtlCol="false" tIns="0" lIns="0" bIns="0" rIns="0">
            <a:spAutoFit/>
          </a:bodyPr>
          <a:lstStyle/>
          <a:p>
            <a:pPr algn="l">
              <a:lnSpc>
                <a:spcPts val="12508"/>
              </a:lnSpc>
            </a:pPr>
            <a:r>
              <a:rPr lang="en-US" sz="10424" b="true">
                <a:solidFill>
                  <a:srgbClr val="000000"/>
                </a:solidFill>
                <a:latin typeface="Montserrat Bold"/>
                <a:ea typeface="Montserrat Bold"/>
                <a:cs typeface="Montserrat Bold"/>
                <a:sym typeface="Montserrat Bold"/>
              </a:rPr>
              <a:t>Thank you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370978"/>
            <a:ext cx="16054296" cy="973050"/>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01010"/>
                </a:solidFill>
                <a:latin typeface="Montserrat Bold"/>
                <a:ea typeface="Montserrat Bold"/>
                <a:cs typeface="Montserrat Bold"/>
                <a:sym typeface="Montserrat Bold"/>
              </a:rPr>
              <a:t>I. TỔNG QUAN VỀ THỊ GIÁC MÁY TÍNH</a:t>
            </a:r>
          </a:p>
        </p:txBody>
      </p:sp>
      <p:sp>
        <p:nvSpPr>
          <p:cNvPr name="TextBox 3" id="3"/>
          <p:cNvSpPr txBox="true"/>
          <p:nvPr/>
        </p:nvSpPr>
        <p:spPr>
          <a:xfrm rot="0">
            <a:off x="1028700" y="2755636"/>
            <a:ext cx="16230600" cy="3181350"/>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101010"/>
                </a:solidFill>
                <a:latin typeface="Montserrat"/>
                <a:ea typeface="Montserrat"/>
                <a:cs typeface="Montserrat"/>
                <a:sym typeface="Montserrat"/>
              </a:rPr>
              <a:t> C</a:t>
            </a:r>
            <a:r>
              <a:rPr lang="en-US" sz="3000" strike="noStrike" u="none">
                <a:solidFill>
                  <a:srgbClr val="101010"/>
                </a:solidFill>
                <a:latin typeface="Montserrat"/>
                <a:ea typeface="Montserrat"/>
                <a:cs typeface="Montserrat"/>
                <a:sym typeface="Montserrat"/>
              </a:rPr>
              <a:t>omputer Vision (Thị giác máy tính) là một lĩnh vực con của trí tuệ nhân tạo (AI) tập trung vào việc cho phép máy tính và hệ thống phân tích, hiểu và xử lý hình ảnh và video. Mục tiêu chính của Computer Vision là mô phỏng khả năng thị giác của con người, giúp máy tính nhận diện và phân loại các đối tượng trong hình ảnh, từ đó thực hiện các nhiệm vụ khác nhau như phân tích, nhận diện và theo dõi.</a:t>
            </a:r>
          </a:p>
          <a:p>
            <a:pPr algn="just" marL="0" indent="0" lvl="0">
              <a:lnSpc>
                <a:spcPts val="4200"/>
              </a:lnSpc>
              <a:spcBef>
                <a:spcPct val="0"/>
              </a:spcBef>
            </a:pPr>
          </a:p>
        </p:txBody>
      </p:sp>
      <p:grpSp>
        <p:nvGrpSpPr>
          <p:cNvPr name="Group 4" id="4"/>
          <p:cNvGrpSpPr/>
          <p:nvPr/>
        </p:nvGrpSpPr>
        <p:grpSpPr>
          <a:xfrm rot="0">
            <a:off x="15262135" y="7282258"/>
            <a:ext cx="3384961" cy="338496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503884">
            <a:off x="13678302" y="8907620"/>
            <a:ext cx="913474" cy="9134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7892925">
            <a:off x="15084623" y="7104747"/>
            <a:ext cx="355023" cy="35502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028700" y="5632938"/>
            <a:ext cx="16230600" cy="3181350"/>
          </a:xfrm>
          <a:prstGeom prst="rect">
            <a:avLst/>
          </a:prstGeom>
        </p:spPr>
        <p:txBody>
          <a:bodyPr anchor="t" rtlCol="false" tIns="0" lIns="0" bIns="0" rIns="0">
            <a:spAutoFit/>
          </a:bodyPr>
          <a:lstStyle/>
          <a:p>
            <a:pPr algn="l">
              <a:lnSpc>
                <a:spcPts val="4200"/>
              </a:lnSpc>
            </a:pPr>
            <a:r>
              <a:rPr lang="en-US" sz="3000">
                <a:solidFill>
                  <a:srgbClr val="101010"/>
                </a:solidFill>
                <a:latin typeface="Montserrat"/>
                <a:ea typeface="Montserrat"/>
                <a:cs typeface="Montserrat"/>
                <a:sym typeface="Montserrat"/>
              </a:rPr>
              <a:t>Thị giác máy tính bao gồm các vấn đề cơ bản như:</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Nhận diện đối tượng (Object Recognition)</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Phân đoạn hình ảnh (Image Segmentation)</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Xử lý video (Video Processing)</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Nhận diện văn bản (Optical Character Recognition -OCR)</a:t>
            </a:r>
          </a:p>
          <a:p>
            <a:pPr algn="l"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Nhận diện khuôn mặt (Face Recognition)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6163396" y="-6405921"/>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7573183">
            <a:off x="201411" y="2965776"/>
            <a:ext cx="1013029" cy="10130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00970" y="3720993"/>
            <a:ext cx="4551217" cy="5537738"/>
            <a:chOff x="0" y="0"/>
            <a:chExt cx="1693662" cy="2060779"/>
          </a:xfrm>
        </p:grpSpPr>
        <p:sp>
          <p:nvSpPr>
            <p:cNvPr name="Freeform 7" id="7"/>
            <p:cNvSpPr/>
            <p:nvPr/>
          </p:nvSpPr>
          <p:spPr>
            <a:xfrm flipH="false" flipV="false" rot="0">
              <a:off x="0" y="0"/>
              <a:ext cx="1693662" cy="2060779"/>
            </a:xfrm>
            <a:custGeom>
              <a:avLst/>
              <a:gdLst/>
              <a:ahLst/>
              <a:cxnLst/>
              <a:rect r="r" b="b" t="t" l="l"/>
              <a:pathLst>
                <a:path h="2060779" w="1693662">
                  <a:moveTo>
                    <a:pt x="39125" y="0"/>
                  </a:moveTo>
                  <a:lnTo>
                    <a:pt x="1654537" y="0"/>
                  </a:lnTo>
                  <a:cubicBezTo>
                    <a:pt x="1676145" y="0"/>
                    <a:pt x="1693662" y="17517"/>
                    <a:pt x="1693662" y="39125"/>
                  </a:cubicBezTo>
                  <a:lnTo>
                    <a:pt x="1693662" y="2021655"/>
                  </a:lnTo>
                  <a:cubicBezTo>
                    <a:pt x="1693662" y="2043263"/>
                    <a:pt x="1676145" y="2060779"/>
                    <a:pt x="1654537" y="2060779"/>
                  </a:cubicBezTo>
                  <a:lnTo>
                    <a:pt x="39125" y="2060779"/>
                  </a:lnTo>
                  <a:cubicBezTo>
                    <a:pt x="17517" y="2060779"/>
                    <a:pt x="0" y="2043263"/>
                    <a:pt x="0" y="2021655"/>
                  </a:cubicBezTo>
                  <a:lnTo>
                    <a:pt x="0" y="39125"/>
                  </a:lnTo>
                  <a:cubicBezTo>
                    <a:pt x="0" y="17517"/>
                    <a:pt x="17517" y="0"/>
                    <a:pt x="39125"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8" id="8"/>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9" id="9"/>
          <p:cNvGrpSpPr/>
          <p:nvPr/>
        </p:nvGrpSpPr>
        <p:grpSpPr>
          <a:xfrm rot="0">
            <a:off x="2030038" y="3947158"/>
            <a:ext cx="4093082" cy="5056696"/>
            <a:chOff x="0" y="0"/>
            <a:chExt cx="1523174" cy="1881767"/>
          </a:xfrm>
        </p:grpSpPr>
        <p:sp>
          <p:nvSpPr>
            <p:cNvPr name="Freeform 10" id="10"/>
            <p:cNvSpPr/>
            <p:nvPr/>
          </p:nvSpPr>
          <p:spPr>
            <a:xfrm flipH="false" flipV="false" rot="0">
              <a:off x="0" y="0"/>
              <a:ext cx="1523174" cy="1881768"/>
            </a:xfrm>
            <a:custGeom>
              <a:avLst/>
              <a:gdLst/>
              <a:ahLst/>
              <a:cxnLst/>
              <a:rect r="r" b="b" t="t" l="l"/>
              <a:pathLst>
                <a:path h="1881768" w="1523174">
                  <a:moveTo>
                    <a:pt x="43504" y="0"/>
                  </a:moveTo>
                  <a:lnTo>
                    <a:pt x="1479671" y="0"/>
                  </a:lnTo>
                  <a:cubicBezTo>
                    <a:pt x="1503697" y="0"/>
                    <a:pt x="1523174" y="19477"/>
                    <a:pt x="1523174" y="43504"/>
                  </a:cubicBezTo>
                  <a:lnTo>
                    <a:pt x="1523174" y="1838264"/>
                  </a:lnTo>
                  <a:cubicBezTo>
                    <a:pt x="1523174" y="1849802"/>
                    <a:pt x="1518591" y="1860867"/>
                    <a:pt x="1510432" y="1869026"/>
                  </a:cubicBezTo>
                  <a:cubicBezTo>
                    <a:pt x="1502274" y="1877184"/>
                    <a:pt x="1491208" y="1881768"/>
                    <a:pt x="1479671" y="1881768"/>
                  </a:cubicBezTo>
                  <a:lnTo>
                    <a:pt x="43504" y="1881768"/>
                  </a:lnTo>
                  <a:cubicBezTo>
                    <a:pt x="19477" y="1881768"/>
                    <a:pt x="0" y="1862290"/>
                    <a:pt x="0" y="1838264"/>
                  </a:cubicBezTo>
                  <a:lnTo>
                    <a:pt x="0" y="43504"/>
                  </a:lnTo>
                  <a:cubicBezTo>
                    <a:pt x="0" y="19477"/>
                    <a:pt x="19477" y="0"/>
                    <a:pt x="43504" y="0"/>
                  </a:cubicBezTo>
                  <a:close/>
                </a:path>
              </a:pathLst>
            </a:custGeom>
            <a:solidFill>
              <a:srgbClr val="FFFFFF"/>
            </a:solidFill>
            <a:ln cap="rnd">
              <a:noFill/>
              <a:prstDash val="solid"/>
              <a:round/>
            </a:ln>
          </p:spPr>
        </p:sp>
        <p:sp>
          <p:nvSpPr>
            <p:cNvPr name="TextBox 11" id="11"/>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12" id="12"/>
          <p:cNvGrpSpPr/>
          <p:nvPr/>
        </p:nvGrpSpPr>
        <p:grpSpPr>
          <a:xfrm rot="0">
            <a:off x="2883314" y="2764365"/>
            <a:ext cx="2386529" cy="23865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4" id="1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5" id="15"/>
          <p:cNvGrpSpPr/>
          <p:nvPr/>
        </p:nvGrpSpPr>
        <p:grpSpPr>
          <a:xfrm rot="0">
            <a:off x="6751322" y="3720993"/>
            <a:ext cx="4551217" cy="5537738"/>
            <a:chOff x="0" y="0"/>
            <a:chExt cx="1693662" cy="2060779"/>
          </a:xfrm>
        </p:grpSpPr>
        <p:sp>
          <p:nvSpPr>
            <p:cNvPr name="Freeform 16" id="16"/>
            <p:cNvSpPr/>
            <p:nvPr/>
          </p:nvSpPr>
          <p:spPr>
            <a:xfrm flipH="false" flipV="false" rot="0">
              <a:off x="0" y="0"/>
              <a:ext cx="1693662" cy="2060779"/>
            </a:xfrm>
            <a:custGeom>
              <a:avLst/>
              <a:gdLst/>
              <a:ahLst/>
              <a:cxnLst/>
              <a:rect r="r" b="b" t="t" l="l"/>
              <a:pathLst>
                <a:path h="2060779" w="1693662">
                  <a:moveTo>
                    <a:pt x="39125" y="0"/>
                  </a:moveTo>
                  <a:lnTo>
                    <a:pt x="1654537" y="0"/>
                  </a:lnTo>
                  <a:cubicBezTo>
                    <a:pt x="1676145" y="0"/>
                    <a:pt x="1693662" y="17517"/>
                    <a:pt x="1693662" y="39125"/>
                  </a:cubicBezTo>
                  <a:lnTo>
                    <a:pt x="1693662" y="2021655"/>
                  </a:lnTo>
                  <a:cubicBezTo>
                    <a:pt x="1693662" y="2043263"/>
                    <a:pt x="1676145" y="2060779"/>
                    <a:pt x="1654537" y="2060779"/>
                  </a:cubicBezTo>
                  <a:lnTo>
                    <a:pt x="39125" y="2060779"/>
                  </a:lnTo>
                  <a:cubicBezTo>
                    <a:pt x="17517" y="2060779"/>
                    <a:pt x="0" y="2043263"/>
                    <a:pt x="0" y="2021655"/>
                  </a:cubicBezTo>
                  <a:lnTo>
                    <a:pt x="0" y="39125"/>
                  </a:lnTo>
                  <a:cubicBezTo>
                    <a:pt x="0" y="17517"/>
                    <a:pt x="17517" y="0"/>
                    <a:pt x="39125"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7" id="1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18" id="18"/>
          <p:cNvGrpSpPr/>
          <p:nvPr/>
        </p:nvGrpSpPr>
        <p:grpSpPr>
          <a:xfrm rot="0">
            <a:off x="6980389" y="3947158"/>
            <a:ext cx="4093082" cy="5056696"/>
            <a:chOff x="0" y="0"/>
            <a:chExt cx="1523174" cy="1881767"/>
          </a:xfrm>
        </p:grpSpPr>
        <p:sp>
          <p:nvSpPr>
            <p:cNvPr name="Freeform 19" id="19"/>
            <p:cNvSpPr/>
            <p:nvPr/>
          </p:nvSpPr>
          <p:spPr>
            <a:xfrm flipH="false" flipV="false" rot="0">
              <a:off x="0" y="0"/>
              <a:ext cx="1523174" cy="1881768"/>
            </a:xfrm>
            <a:custGeom>
              <a:avLst/>
              <a:gdLst/>
              <a:ahLst/>
              <a:cxnLst/>
              <a:rect r="r" b="b" t="t" l="l"/>
              <a:pathLst>
                <a:path h="1881768" w="1523174">
                  <a:moveTo>
                    <a:pt x="43504" y="0"/>
                  </a:moveTo>
                  <a:lnTo>
                    <a:pt x="1479671" y="0"/>
                  </a:lnTo>
                  <a:cubicBezTo>
                    <a:pt x="1503697" y="0"/>
                    <a:pt x="1523174" y="19477"/>
                    <a:pt x="1523174" y="43504"/>
                  </a:cubicBezTo>
                  <a:lnTo>
                    <a:pt x="1523174" y="1838264"/>
                  </a:lnTo>
                  <a:cubicBezTo>
                    <a:pt x="1523174" y="1849802"/>
                    <a:pt x="1518591" y="1860867"/>
                    <a:pt x="1510432" y="1869026"/>
                  </a:cubicBezTo>
                  <a:cubicBezTo>
                    <a:pt x="1502274" y="1877184"/>
                    <a:pt x="1491208" y="1881768"/>
                    <a:pt x="1479671" y="1881768"/>
                  </a:cubicBezTo>
                  <a:lnTo>
                    <a:pt x="43504" y="1881768"/>
                  </a:lnTo>
                  <a:cubicBezTo>
                    <a:pt x="19477" y="1881768"/>
                    <a:pt x="0" y="1862290"/>
                    <a:pt x="0" y="1838264"/>
                  </a:cubicBezTo>
                  <a:lnTo>
                    <a:pt x="0" y="43504"/>
                  </a:lnTo>
                  <a:cubicBezTo>
                    <a:pt x="0" y="19477"/>
                    <a:pt x="19477" y="0"/>
                    <a:pt x="43504" y="0"/>
                  </a:cubicBezTo>
                  <a:close/>
                </a:path>
              </a:pathLst>
            </a:custGeom>
            <a:solidFill>
              <a:srgbClr val="FFFFFF"/>
            </a:solidFill>
            <a:ln cap="rnd">
              <a:noFill/>
              <a:prstDash val="solid"/>
              <a:round/>
            </a:ln>
          </p:spPr>
        </p:sp>
        <p:sp>
          <p:nvSpPr>
            <p:cNvPr name="TextBox 20" id="2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7833666" y="2764365"/>
            <a:ext cx="2386529" cy="238652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11935812" y="3720993"/>
            <a:ext cx="4551217" cy="5537738"/>
            <a:chOff x="0" y="0"/>
            <a:chExt cx="1693662" cy="2060779"/>
          </a:xfrm>
        </p:grpSpPr>
        <p:sp>
          <p:nvSpPr>
            <p:cNvPr name="Freeform 25" id="25"/>
            <p:cNvSpPr/>
            <p:nvPr/>
          </p:nvSpPr>
          <p:spPr>
            <a:xfrm flipH="false" flipV="false" rot="0">
              <a:off x="0" y="0"/>
              <a:ext cx="1693662" cy="2060779"/>
            </a:xfrm>
            <a:custGeom>
              <a:avLst/>
              <a:gdLst/>
              <a:ahLst/>
              <a:cxnLst/>
              <a:rect r="r" b="b" t="t" l="l"/>
              <a:pathLst>
                <a:path h="2060779" w="1693662">
                  <a:moveTo>
                    <a:pt x="39125" y="0"/>
                  </a:moveTo>
                  <a:lnTo>
                    <a:pt x="1654537" y="0"/>
                  </a:lnTo>
                  <a:cubicBezTo>
                    <a:pt x="1676145" y="0"/>
                    <a:pt x="1693662" y="17517"/>
                    <a:pt x="1693662" y="39125"/>
                  </a:cubicBezTo>
                  <a:lnTo>
                    <a:pt x="1693662" y="2021655"/>
                  </a:lnTo>
                  <a:cubicBezTo>
                    <a:pt x="1693662" y="2043263"/>
                    <a:pt x="1676145" y="2060779"/>
                    <a:pt x="1654537" y="2060779"/>
                  </a:cubicBezTo>
                  <a:lnTo>
                    <a:pt x="39125" y="2060779"/>
                  </a:lnTo>
                  <a:cubicBezTo>
                    <a:pt x="17517" y="2060779"/>
                    <a:pt x="0" y="2043263"/>
                    <a:pt x="0" y="2021655"/>
                  </a:cubicBezTo>
                  <a:lnTo>
                    <a:pt x="0" y="39125"/>
                  </a:lnTo>
                  <a:cubicBezTo>
                    <a:pt x="0" y="17517"/>
                    <a:pt x="17517" y="0"/>
                    <a:pt x="39125"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6" id="26"/>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12164880" y="3947158"/>
            <a:ext cx="4093082" cy="5056696"/>
            <a:chOff x="0" y="0"/>
            <a:chExt cx="1523174" cy="1881767"/>
          </a:xfrm>
        </p:grpSpPr>
        <p:sp>
          <p:nvSpPr>
            <p:cNvPr name="Freeform 28" id="28"/>
            <p:cNvSpPr/>
            <p:nvPr/>
          </p:nvSpPr>
          <p:spPr>
            <a:xfrm flipH="false" flipV="false" rot="0">
              <a:off x="0" y="0"/>
              <a:ext cx="1523174" cy="1881768"/>
            </a:xfrm>
            <a:custGeom>
              <a:avLst/>
              <a:gdLst/>
              <a:ahLst/>
              <a:cxnLst/>
              <a:rect r="r" b="b" t="t" l="l"/>
              <a:pathLst>
                <a:path h="1881768" w="1523174">
                  <a:moveTo>
                    <a:pt x="43504" y="0"/>
                  </a:moveTo>
                  <a:lnTo>
                    <a:pt x="1479671" y="0"/>
                  </a:lnTo>
                  <a:cubicBezTo>
                    <a:pt x="1503697" y="0"/>
                    <a:pt x="1523174" y="19477"/>
                    <a:pt x="1523174" y="43504"/>
                  </a:cubicBezTo>
                  <a:lnTo>
                    <a:pt x="1523174" y="1838264"/>
                  </a:lnTo>
                  <a:cubicBezTo>
                    <a:pt x="1523174" y="1849802"/>
                    <a:pt x="1518591" y="1860867"/>
                    <a:pt x="1510432" y="1869026"/>
                  </a:cubicBezTo>
                  <a:cubicBezTo>
                    <a:pt x="1502274" y="1877184"/>
                    <a:pt x="1491208" y="1881768"/>
                    <a:pt x="1479671" y="1881768"/>
                  </a:cubicBezTo>
                  <a:lnTo>
                    <a:pt x="43504" y="1881768"/>
                  </a:lnTo>
                  <a:cubicBezTo>
                    <a:pt x="19477" y="1881768"/>
                    <a:pt x="0" y="1862290"/>
                    <a:pt x="0" y="1838264"/>
                  </a:cubicBezTo>
                  <a:lnTo>
                    <a:pt x="0" y="43504"/>
                  </a:lnTo>
                  <a:cubicBezTo>
                    <a:pt x="0" y="19477"/>
                    <a:pt x="19477" y="0"/>
                    <a:pt x="43504" y="0"/>
                  </a:cubicBezTo>
                  <a:close/>
                </a:path>
              </a:pathLst>
            </a:custGeom>
            <a:solidFill>
              <a:srgbClr val="FFFFFF"/>
            </a:solidFill>
            <a:ln cap="rnd">
              <a:noFill/>
              <a:prstDash val="solid"/>
              <a:round/>
            </a:ln>
          </p:spPr>
        </p:sp>
        <p:sp>
          <p:nvSpPr>
            <p:cNvPr name="TextBox 29" id="29"/>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13018156" y="2764365"/>
            <a:ext cx="2386529" cy="238652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3" id="33"/>
          <p:cNvSpPr/>
          <p:nvPr/>
        </p:nvSpPr>
        <p:spPr>
          <a:xfrm flipH="false" flipV="false" rot="0">
            <a:off x="3142935" y="3101237"/>
            <a:ext cx="1829189" cy="1712786"/>
          </a:xfrm>
          <a:custGeom>
            <a:avLst/>
            <a:gdLst/>
            <a:ahLst/>
            <a:cxnLst/>
            <a:rect r="r" b="b" t="t" l="l"/>
            <a:pathLst>
              <a:path h="1712786" w="1829189">
                <a:moveTo>
                  <a:pt x="0" y="0"/>
                </a:moveTo>
                <a:lnTo>
                  <a:pt x="1829188" y="0"/>
                </a:lnTo>
                <a:lnTo>
                  <a:pt x="1829188" y="1712786"/>
                </a:lnTo>
                <a:lnTo>
                  <a:pt x="0" y="1712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4" id="34"/>
          <p:cNvSpPr/>
          <p:nvPr/>
        </p:nvSpPr>
        <p:spPr>
          <a:xfrm flipH="false" flipV="false" rot="0">
            <a:off x="8185395" y="3163148"/>
            <a:ext cx="1683071" cy="1683071"/>
          </a:xfrm>
          <a:custGeom>
            <a:avLst/>
            <a:gdLst/>
            <a:ahLst/>
            <a:cxnLst/>
            <a:rect r="r" b="b" t="t" l="l"/>
            <a:pathLst>
              <a:path h="1683071" w="1683071">
                <a:moveTo>
                  <a:pt x="0" y="0"/>
                </a:moveTo>
                <a:lnTo>
                  <a:pt x="1683071" y="0"/>
                </a:lnTo>
                <a:lnTo>
                  <a:pt x="1683071" y="1683071"/>
                </a:lnTo>
                <a:lnTo>
                  <a:pt x="0" y="1683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13253299" y="3025502"/>
            <a:ext cx="1878144" cy="1902356"/>
          </a:xfrm>
          <a:custGeom>
            <a:avLst/>
            <a:gdLst/>
            <a:ahLst/>
            <a:cxnLst/>
            <a:rect r="r" b="b" t="t" l="l"/>
            <a:pathLst>
              <a:path h="1902356" w="1878144">
                <a:moveTo>
                  <a:pt x="0" y="0"/>
                </a:moveTo>
                <a:lnTo>
                  <a:pt x="1878144" y="0"/>
                </a:lnTo>
                <a:lnTo>
                  <a:pt x="1878144" y="1902356"/>
                </a:lnTo>
                <a:lnTo>
                  <a:pt x="0" y="19023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6" id="36"/>
          <p:cNvSpPr txBox="true"/>
          <p:nvPr/>
        </p:nvSpPr>
        <p:spPr>
          <a:xfrm rot="0">
            <a:off x="3932068" y="1281640"/>
            <a:ext cx="10423863" cy="596900"/>
          </a:xfrm>
          <a:prstGeom prst="rect">
            <a:avLst/>
          </a:prstGeom>
        </p:spPr>
        <p:txBody>
          <a:bodyPr anchor="t" rtlCol="false" tIns="0" lIns="0" bIns="0" rIns="0">
            <a:spAutoFit/>
          </a:bodyPr>
          <a:lstStyle/>
          <a:p>
            <a:pPr algn="l">
              <a:lnSpc>
                <a:spcPts val="4899"/>
              </a:lnSpc>
              <a:spcBef>
                <a:spcPct val="0"/>
              </a:spcBef>
            </a:pPr>
            <a:r>
              <a:rPr lang="en-US" sz="3499">
                <a:solidFill>
                  <a:srgbClr val="101010"/>
                </a:solidFill>
                <a:latin typeface="Montserrat"/>
                <a:ea typeface="Montserrat"/>
                <a:cs typeface="Montserrat"/>
                <a:sym typeface="Montserrat"/>
              </a:rPr>
              <a:t>Các công nghệ chính trong thị giác máy tính:</a:t>
            </a:r>
          </a:p>
        </p:txBody>
      </p:sp>
      <p:sp>
        <p:nvSpPr>
          <p:cNvPr name="TextBox 37" id="37"/>
          <p:cNvSpPr txBox="true"/>
          <p:nvPr/>
        </p:nvSpPr>
        <p:spPr>
          <a:xfrm rot="0">
            <a:off x="2271811" y="6097298"/>
            <a:ext cx="3609536" cy="2519108"/>
          </a:xfrm>
          <a:prstGeom prst="rect">
            <a:avLst/>
          </a:prstGeom>
        </p:spPr>
        <p:txBody>
          <a:bodyPr anchor="t" rtlCol="false" tIns="0" lIns="0" bIns="0" rIns="0">
            <a:spAutoFit/>
          </a:bodyPr>
          <a:lstStyle/>
          <a:p>
            <a:pPr algn="ctr" marL="0" indent="0" lvl="0">
              <a:lnSpc>
                <a:spcPts val="2901"/>
              </a:lnSpc>
              <a:spcBef>
                <a:spcPct val="0"/>
              </a:spcBef>
            </a:pPr>
            <a:r>
              <a:rPr lang="en-US" sz="2072">
                <a:solidFill>
                  <a:srgbClr val="101010"/>
                </a:solidFill>
                <a:latin typeface="Montserrat"/>
                <a:ea typeface="Montserrat"/>
                <a:cs typeface="Montserrat"/>
                <a:sym typeface="Montserrat"/>
              </a:rPr>
              <a:t>Sử dụng các mô hình mạng neural sâu, đặc biệt là mạng neural tích chập (Convolutional Neural Networks - CNNs) để học các đặc trưng từ dữ liệu hình ảnh.</a:t>
            </a:r>
          </a:p>
        </p:txBody>
      </p:sp>
      <p:sp>
        <p:nvSpPr>
          <p:cNvPr name="TextBox 38" id="38"/>
          <p:cNvSpPr txBox="true"/>
          <p:nvPr/>
        </p:nvSpPr>
        <p:spPr>
          <a:xfrm rot="0">
            <a:off x="2271811" y="5473675"/>
            <a:ext cx="3609536" cy="437125"/>
          </a:xfrm>
          <a:prstGeom prst="rect">
            <a:avLst/>
          </a:prstGeom>
        </p:spPr>
        <p:txBody>
          <a:bodyPr anchor="t" rtlCol="false" tIns="0" lIns="0" bIns="0" rIns="0">
            <a:spAutoFit/>
          </a:bodyPr>
          <a:lstStyle/>
          <a:p>
            <a:pPr algn="ctr" marL="0" indent="0" lvl="0">
              <a:lnSpc>
                <a:spcPts val="3654"/>
              </a:lnSpc>
              <a:spcBef>
                <a:spcPct val="0"/>
              </a:spcBef>
            </a:pPr>
            <a:r>
              <a:rPr lang="en-US" b="true" sz="2610">
                <a:solidFill>
                  <a:srgbClr val="000000"/>
                </a:solidFill>
                <a:latin typeface="Montserrat Bold"/>
                <a:ea typeface="Montserrat Bold"/>
                <a:cs typeface="Montserrat Bold"/>
                <a:sym typeface="Montserrat Bold"/>
              </a:rPr>
              <a:t>Deep learning</a:t>
            </a:r>
          </a:p>
        </p:txBody>
      </p:sp>
      <p:sp>
        <p:nvSpPr>
          <p:cNvPr name="TextBox 39" id="39"/>
          <p:cNvSpPr txBox="true"/>
          <p:nvPr/>
        </p:nvSpPr>
        <p:spPr>
          <a:xfrm rot="0">
            <a:off x="7222162" y="6087773"/>
            <a:ext cx="3609536" cy="2648826"/>
          </a:xfrm>
          <a:prstGeom prst="rect">
            <a:avLst/>
          </a:prstGeom>
        </p:spPr>
        <p:txBody>
          <a:bodyPr anchor="t" rtlCol="false" tIns="0" lIns="0" bIns="0" rIns="0">
            <a:spAutoFit/>
          </a:bodyPr>
          <a:lstStyle/>
          <a:p>
            <a:pPr algn="ctr" marL="0" indent="0" lvl="0">
              <a:lnSpc>
                <a:spcPts val="2621"/>
              </a:lnSpc>
              <a:spcBef>
                <a:spcPct val="0"/>
              </a:spcBef>
            </a:pPr>
            <a:r>
              <a:rPr lang="en-US" sz="1872">
                <a:solidFill>
                  <a:srgbClr val="101010"/>
                </a:solidFill>
                <a:latin typeface="Montserrat"/>
                <a:ea typeface="Montserrat"/>
                <a:cs typeface="Montserrat"/>
                <a:sym typeface="Montserrat"/>
              </a:rPr>
              <a:t>Mạng neural tích chập (Convolutional Neural Networks - CNNs) là một trong những kiến trúc nổi bật nhất của thị giác máy tính. Nó giúp tự động trích xuất đặc trưng từ hình ảnh mà không cần can thiệp thủ công.</a:t>
            </a:r>
          </a:p>
        </p:txBody>
      </p:sp>
      <p:sp>
        <p:nvSpPr>
          <p:cNvPr name="TextBox 40" id="40"/>
          <p:cNvSpPr txBox="true"/>
          <p:nvPr/>
        </p:nvSpPr>
        <p:spPr>
          <a:xfrm rot="0">
            <a:off x="7222162" y="5473675"/>
            <a:ext cx="3609536" cy="438517"/>
          </a:xfrm>
          <a:prstGeom prst="rect">
            <a:avLst/>
          </a:prstGeom>
        </p:spPr>
        <p:txBody>
          <a:bodyPr anchor="t" rtlCol="false" tIns="0" lIns="0" bIns="0" rIns="0">
            <a:spAutoFit/>
          </a:bodyPr>
          <a:lstStyle/>
          <a:p>
            <a:pPr algn="ctr" marL="0" indent="0" lvl="0">
              <a:lnSpc>
                <a:spcPts val="3654"/>
              </a:lnSpc>
              <a:spcBef>
                <a:spcPct val="0"/>
              </a:spcBef>
            </a:pPr>
            <a:r>
              <a:rPr lang="en-US" b="true" sz="2610">
                <a:solidFill>
                  <a:srgbClr val="000000"/>
                </a:solidFill>
                <a:latin typeface="Montserrat Bold"/>
                <a:ea typeface="Montserrat Bold"/>
                <a:cs typeface="Montserrat Bold"/>
                <a:sym typeface="Montserrat Bold"/>
              </a:rPr>
              <a:t>CNNs</a:t>
            </a:r>
          </a:p>
        </p:txBody>
      </p:sp>
      <p:sp>
        <p:nvSpPr>
          <p:cNvPr name="TextBox 41" id="41"/>
          <p:cNvSpPr txBox="true"/>
          <p:nvPr/>
        </p:nvSpPr>
        <p:spPr>
          <a:xfrm rot="0">
            <a:off x="12406653" y="6087773"/>
            <a:ext cx="3609536" cy="2731197"/>
          </a:xfrm>
          <a:prstGeom prst="rect">
            <a:avLst/>
          </a:prstGeom>
        </p:spPr>
        <p:txBody>
          <a:bodyPr anchor="t" rtlCol="false" tIns="0" lIns="0" bIns="0" rIns="0">
            <a:spAutoFit/>
          </a:bodyPr>
          <a:lstStyle/>
          <a:p>
            <a:pPr algn="ctr" marL="0" indent="0" lvl="0">
              <a:lnSpc>
                <a:spcPts val="2761"/>
              </a:lnSpc>
              <a:spcBef>
                <a:spcPct val="0"/>
              </a:spcBef>
            </a:pPr>
            <a:r>
              <a:rPr lang="en-US" sz="1972">
                <a:solidFill>
                  <a:srgbClr val="101010"/>
                </a:solidFill>
                <a:latin typeface="Montserrat"/>
                <a:ea typeface="Montserrat"/>
                <a:cs typeface="Montserrat"/>
                <a:sym typeface="Montserrat"/>
              </a:rPr>
              <a:t>Mạng GAN(Generative Adversarial Networks) là một loại mô hình học sâu dùng để tạo ra các hình ảnh giả hoặc phân tích các đặc trưng của hình ảnh trong các ứng dụng như chỉnh sửa ảnh, tạo ảnh...</a:t>
            </a:r>
          </a:p>
        </p:txBody>
      </p:sp>
      <p:sp>
        <p:nvSpPr>
          <p:cNvPr name="TextBox 42" id="42"/>
          <p:cNvSpPr txBox="true"/>
          <p:nvPr/>
        </p:nvSpPr>
        <p:spPr>
          <a:xfrm rot="0">
            <a:off x="12406653" y="5473675"/>
            <a:ext cx="3609536" cy="438517"/>
          </a:xfrm>
          <a:prstGeom prst="rect">
            <a:avLst/>
          </a:prstGeom>
        </p:spPr>
        <p:txBody>
          <a:bodyPr anchor="t" rtlCol="false" tIns="0" lIns="0" bIns="0" rIns="0">
            <a:spAutoFit/>
          </a:bodyPr>
          <a:lstStyle/>
          <a:p>
            <a:pPr algn="ctr" marL="0" indent="0" lvl="0">
              <a:lnSpc>
                <a:spcPts val="3654"/>
              </a:lnSpc>
              <a:spcBef>
                <a:spcPct val="0"/>
              </a:spcBef>
            </a:pPr>
            <a:r>
              <a:rPr lang="en-US" b="true" sz="2610">
                <a:solidFill>
                  <a:srgbClr val="000000"/>
                </a:solidFill>
                <a:latin typeface="Montserrat Bold"/>
                <a:ea typeface="Montserrat Bold"/>
                <a:cs typeface="Montserrat Bold"/>
                <a:sym typeface="Montserrat Bold"/>
              </a:rPr>
              <a:t>GAN</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3780" y="-989210"/>
            <a:ext cx="3384961" cy="338496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503884">
            <a:off x="16802563" y="8801563"/>
            <a:ext cx="913474" cy="91347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7892925">
            <a:off x="15084623" y="7104747"/>
            <a:ext cx="355023" cy="35502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482969" y="935037"/>
            <a:ext cx="8175579" cy="596900"/>
          </a:xfrm>
          <a:prstGeom prst="rect">
            <a:avLst/>
          </a:prstGeom>
        </p:spPr>
        <p:txBody>
          <a:bodyPr anchor="t" rtlCol="false" tIns="0" lIns="0" bIns="0" rIns="0">
            <a:spAutoFit/>
          </a:bodyPr>
          <a:lstStyle/>
          <a:p>
            <a:pPr algn="l">
              <a:lnSpc>
                <a:spcPts val="4899"/>
              </a:lnSpc>
              <a:spcBef>
                <a:spcPct val="0"/>
              </a:spcBef>
            </a:pPr>
            <a:r>
              <a:rPr lang="en-US" b="true" sz="3499">
                <a:solidFill>
                  <a:srgbClr val="101010"/>
                </a:solidFill>
                <a:latin typeface="Montserrat Bold"/>
                <a:ea typeface="Montserrat Bold"/>
                <a:cs typeface="Montserrat Bold"/>
                <a:sym typeface="Montserrat Bold"/>
              </a:rPr>
              <a:t>Ứng dụng của thị giác máy tính</a:t>
            </a:r>
          </a:p>
        </p:txBody>
      </p:sp>
      <p:sp>
        <p:nvSpPr>
          <p:cNvPr name="TextBox 12" id="12"/>
          <p:cNvSpPr txBox="true"/>
          <p:nvPr/>
        </p:nvSpPr>
        <p:spPr>
          <a:xfrm rot="0">
            <a:off x="1028700" y="2238375"/>
            <a:ext cx="16230600" cy="6915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Phát triển chế độ tự động lái trên các phương tiện đi lại như ô tô,...: Thị giác máy tính giúp các phương tiện nhận diện được các đối tượng xung quanh như người, xe cộ đi lại, biển báo giao thông và vật cản...</a:t>
            </a:r>
          </a:p>
          <a:p>
            <a:pPr algn="l">
              <a:lnSpc>
                <a:spcPts val="4200"/>
              </a:lnSpc>
            </a:pP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Y tế: Hỗ trợ trong việc phân tích hình ảnh y tế như chụp X-quang, MRI, siêu âm... giúp phát hiện bệnh tật, kiểm tra tình trạng cơ thể...</a:t>
            </a:r>
          </a:p>
          <a:p>
            <a:pPr algn="l">
              <a:lnSpc>
                <a:spcPts val="4200"/>
              </a:lnSpc>
            </a:pP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An ninh và giám sát: Phân tích video từ các camera an ninh để nhận diện hành vi, đối tượng đáng ngờ</a:t>
            </a:r>
          </a:p>
          <a:p>
            <a:pPr algn="l">
              <a:lnSpc>
                <a:spcPts val="4200"/>
              </a:lnSpc>
            </a:pP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Thương mại điện tử: Nhận diện sản phẩm có trong các phương tiện hình ảnh, video, cải thiện trải nghiệm tìm kiếm và mua sắm của người dùng</a:t>
            </a:r>
          </a:p>
          <a:p>
            <a:pPr algn="l">
              <a:lnSpc>
                <a:spcPts val="42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39622" y="5143500"/>
            <a:ext cx="9639356" cy="9792523"/>
          </a:xfrm>
          <a:custGeom>
            <a:avLst/>
            <a:gdLst/>
            <a:ahLst/>
            <a:cxnLst/>
            <a:rect r="r" b="b" t="t" l="l"/>
            <a:pathLst>
              <a:path h="9792523" w="9639356">
                <a:moveTo>
                  <a:pt x="0" y="0"/>
                </a:moveTo>
                <a:lnTo>
                  <a:pt x="9639356" y="0"/>
                </a:lnTo>
                <a:lnTo>
                  <a:pt x="9639356" y="9792523"/>
                </a:lnTo>
                <a:lnTo>
                  <a:pt x="0" y="9792523"/>
                </a:lnTo>
                <a:lnTo>
                  <a:pt x="0" y="0"/>
                </a:lnTo>
                <a:close/>
              </a:path>
            </a:pathLst>
          </a:custGeom>
          <a:blipFill>
            <a:blip r:embed="rId2"/>
            <a:stretch>
              <a:fillRect l="-1444" t="0" r="-1444" b="-13532"/>
            </a:stretch>
          </a:blipFill>
        </p:spPr>
      </p:sp>
      <p:sp>
        <p:nvSpPr>
          <p:cNvPr name="Freeform 3" id="3"/>
          <p:cNvSpPr/>
          <p:nvPr/>
        </p:nvSpPr>
        <p:spPr>
          <a:xfrm flipH="false" flipV="false" rot="0">
            <a:off x="11219381" y="4156093"/>
            <a:ext cx="6327410" cy="5308450"/>
          </a:xfrm>
          <a:custGeom>
            <a:avLst/>
            <a:gdLst/>
            <a:ahLst/>
            <a:cxnLst/>
            <a:rect r="r" b="b" t="t" l="l"/>
            <a:pathLst>
              <a:path h="5308450" w="6327410">
                <a:moveTo>
                  <a:pt x="0" y="0"/>
                </a:moveTo>
                <a:lnTo>
                  <a:pt x="6327410" y="0"/>
                </a:lnTo>
                <a:lnTo>
                  <a:pt x="6327410" y="5308450"/>
                </a:lnTo>
                <a:lnTo>
                  <a:pt x="0" y="5308450"/>
                </a:lnTo>
                <a:lnTo>
                  <a:pt x="0" y="0"/>
                </a:lnTo>
                <a:close/>
              </a:path>
            </a:pathLst>
          </a:custGeom>
          <a:blipFill>
            <a:blip r:embed="rId3"/>
            <a:stretch>
              <a:fillRect l="0" t="0" r="0" b="0"/>
            </a:stretch>
          </a:blipFill>
        </p:spPr>
      </p:sp>
      <p:sp>
        <p:nvSpPr>
          <p:cNvPr name="TextBox 4" id="4"/>
          <p:cNvSpPr txBox="true"/>
          <p:nvPr/>
        </p:nvSpPr>
        <p:spPr>
          <a:xfrm rot="0">
            <a:off x="1028700" y="852443"/>
            <a:ext cx="16054296" cy="973050"/>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01010"/>
                </a:solidFill>
                <a:latin typeface="Montserrat Bold"/>
                <a:ea typeface="Montserrat Bold"/>
                <a:cs typeface="Montserrat Bold"/>
                <a:sym typeface="Montserrat Bold"/>
              </a:rPr>
              <a:t>II. MÔ HÌNH CNNS</a:t>
            </a:r>
          </a:p>
        </p:txBody>
      </p:sp>
      <p:sp>
        <p:nvSpPr>
          <p:cNvPr name="TextBox 5" id="5"/>
          <p:cNvSpPr txBox="true"/>
          <p:nvPr/>
        </p:nvSpPr>
        <p:spPr>
          <a:xfrm rot="0">
            <a:off x="1028700" y="2320793"/>
            <a:ext cx="16230600" cy="211455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T</a:t>
            </a:r>
            <a:r>
              <a:rPr lang="en-US" sz="3000" strike="noStrike" u="none">
                <a:solidFill>
                  <a:srgbClr val="101010"/>
                </a:solidFill>
                <a:latin typeface="Montserrat"/>
                <a:ea typeface="Montserrat"/>
                <a:cs typeface="Montserrat"/>
                <a:sym typeface="Montserrat"/>
              </a:rPr>
              <a:t>rong mạng neural, mô hình mạng neural tích chập (CNN) là 1 trong những mô hình để nhận dạng và phân loại hình ảnh. Trong đó, xác định đối tượng và nhận dạng khuôn mặt là 1 trong số những lĩnh vực mà CNN được sử dụng rộng rãi.</a:t>
            </a:r>
          </a:p>
          <a:p>
            <a:pPr algn="l" marL="0" indent="0" lvl="0">
              <a:lnSpc>
                <a:spcPts val="4200"/>
              </a:lnSpc>
              <a:spcBef>
                <a:spcPct val="0"/>
              </a:spcBef>
            </a:pPr>
          </a:p>
        </p:txBody>
      </p:sp>
      <p:sp>
        <p:nvSpPr>
          <p:cNvPr name="TextBox 6" id="6"/>
          <p:cNvSpPr txBox="true"/>
          <p:nvPr/>
        </p:nvSpPr>
        <p:spPr>
          <a:xfrm rot="0">
            <a:off x="1028700" y="4263893"/>
            <a:ext cx="8896885" cy="5314950"/>
          </a:xfrm>
          <a:prstGeom prst="rect">
            <a:avLst/>
          </a:prstGeom>
        </p:spPr>
        <p:txBody>
          <a:bodyPr anchor="t" rtlCol="false" tIns="0" lIns="0" bIns="0" rIns="0">
            <a:spAutoFit/>
          </a:bodyPr>
          <a:lstStyle/>
          <a:p>
            <a:pPr algn="just" marL="647700" indent="-323850" lvl="1">
              <a:lnSpc>
                <a:spcPts val="4200"/>
              </a:lnSpc>
              <a:spcBef>
                <a:spcPct val="0"/>
              </a:spcBef>
              <a:buFont typeface="Arial"/>
              <a:buChar char="•"/>
            </a:pPr>
            <a:r>
              <a:rPr lang="en-US" sz="3000">
                <a:solidFill>
                  <a:srgbClr val="101010"/>
                </a:solidFill>
                <a:latin typeface="Montserrat"/>
                <a:ea typeface="Montserrat"/>
                <a:cs typeface="Montserrat"/>
                <a:sym typeface="Montserrat"/>
              </a:rPr>
              <a:t> CNN phâ</a:t>
            </a:r>
            <a:r>
              <a:rPr lang="en-US" sz="3000" strike="noStrike" u="none">
                <a:solidFill>
                  <a:srgbClr val="101010"/>
                </a:solidFill>
                <a:latin typeface="Montserrat"/>
                <a:ea typeface="Montserrat"/>
                <a:cs typeface="Montserrat"/>
                <a:sym typeface="Montserrat"/>
              </a:rPr>
              <a:t>n loại hình ảnh bằng cách lấy 1 hình ảnh đầu vào, xử lý và phân loại nó theo các hạng mục nhất định (Ví dụ: Chó, Mèo, Hổ, ...). Máy tính coi hình ảnh đầu vào là 1 mảng pixel và nó phụ thuộc vào độ phân giải của hình ảnh. Dựa trên độ phân giải hình ảnh, máy tính sẽ thấy H x W x D (H: Chiều cao, W: Chiều rộng, D: Độ dày). Ví dụ: Hình ảnh là mảng ma trận RGB 6x6x3 (3 ở đây là giá trị RGB).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6163396" y="-6405921"/>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119463" y="2916955"/>
            <a:ext cx="16139837" cy="5450410"/>
          </a:xfrm>
          <a:custGeom>
            <a:avLst/>
            <a:gdLst/>
            <a:ahLst/>
            <a:cxnLst/>
            <a:rect r="r" b="b" t="t" l="l"/>
            <a:pathLst>
              <a:path h="5450410" w="16139837">
                <a:moveTo>
                  <a:pt x="0" y="0"/>
                </a:moveTo>
                <a:lnTo>
                  <a:pt x="16139837" y="0"/>
                </a:lnTo>
                <a:lnTo>
                  <a:pt x="16139837" y="5450410"/>
                </a:lnTo>
                <a:lnTo>
                  <a:pt x="0" y="5450410"/>
                </a:lnTo>
                <a:lnTo>
                  <a:pt x="0" y="0"/>
                </a:lnTo>
                <a:close/>
              </a:path>
            </a:pathLst>
          </a:custGeom>
          <a:blipFill>
            <a:blip r:embed="rId3"/>
            <a:stretch>
              <a:fillRect l="-253" t="-44" r="0" b="-44"/>
            </a:stretch>
          </a:blipFill>
        </p:spPr>
      </p:sp>
      <p:grpSp>
        <p:nvGrpSpPr>
          <p:cNvPr name="Group 4" id="4"/>
          <p:cNvGrpSpPr/>
          <p:nvPr/>
        </p:nvGrpSpPr>
        <p:grpSpPr>
          <a:xfrm rot="7573183">
            <a:off x="201411" y="2965776"/>
            <a:ext cx="1013029" cy="101302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4656534" y="891115"/>
            <a:ext cx="10423863" cy="596900"/>
          </a:xfrm>
          <a:prstGeom prst="rect">
            <a:avLst/>
          </a:prstGeom>
        </p:spPr>
        <p:txBody>
          <a:bodyPr anchor="t" rtlCol="false" tIns="0" lIns="0" bIns="0" rIns="0">
            <a:spAutoFit/>
          </a:bodyPr>
          <a:lstStyle/>
          <a:p>
            <a:pPr algn="l">
              <a:lnSpc>
                <a:spcPts val="4899"/>
              </a:lnSpc>
              <a:spcBef>
                <a:spcPct val="0"/>
              </a:spcBef>
            </a:pPr>
            <a:r>
              <a:rPr lang="en-US" sz="3499">
                <a:solidFill>
                  <a:srgbClr val="101010"/>
                </a:solidFill>
                <a:latin typeface="Montserrat"/>
                <a:ea typeface="Montserrat"/>
                <a:cs typeface="Montserrat"/>
                <a:sym typeface="Montserrat"/>
              </a:rPr>
              <a:t>Cấu trúc cơ bản của mô hình CNNs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9238">
            <a:off x="-3607734" y="3817916"/>
            <a:ext cx="6820281" cy="8229600"/>
          </a:xfrm>
          <a:custGeom>
            <a:avLst/>
            <a:gdLst/>
            <a:ahLst/>
            <a:cxnLst/>
            <a:rect r="r" b="b" t="t" l="l"/>
            <a:pathLst>
              <a:path h="8229600" w="6820281">
                <a:moveTo>
                  <a:pt x="0" y="0"/>
                </a:moveTo>
                <a:lnTo>
                  <a:pt x="6820281" y="0"/>
                </a:lnTo>
                <a:lnTo>
                  <a:pt x="6820281" y="8229600"/>
                </a:lnTo>
                <a:lnTo>
                  <a:pt x="0" y="8229600"/>
                </a:lnTo>
                <a:lnTo>
                  <a:pt x="0" y="0"/>
                </a:lnTo>
                <a:close/>
              </a:path>
            </a:pathLst>
          </a:custGeom>
          <a:blipFill>
            <a:blip r:embed="rId2"/>
            <a:stretch>
              <a:fillRect l="0" t="0" r="0" b="0"/>
            </a:stretch>
          </a:blipFill>
        </p:spPr>
      </p:sp>
      <p:sp>
        <p:nvSpPr>
          <p:cNvPr name="TextBox 3" id="3"/>
          <p:cNvSpPr txBox="true"/>
          <p:nvPr/>
        </p:nvSpPr>
        <p:spPr>
          <a:xfrm rot="0">
            <a:off x="1233082" y="1348711"/>
            <a:ext cx="15821836" cy="9582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Lớp tích chập (Convolutional Layer): </a:t>
            </a:r>
            <a:r>
              <a:rPr lang="en-US" sz="3000">
                <a:solidFill>
                  <a:srgbClr val="101010"/>
                </a:solidFill>
                <a:latin typeface="Montserrat"/>
                <a:ea typeface="Montserrat"/>
                <a:cs typeface="Montserrat"/>
                <a:sym typeface="Montserrat"/>
              </a:rPr>
              <a:t>là lớp cốt lõi của một mạng CNN, có nhiệm vụ trích xuất các đặc trưng quan trọng từ hình ảnh đầu vào.</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Lớp làm mờ (Pooling Layer): thường xuất hiện sau lớp tích chập. Mục đích của lớp này là giảm độ phân giải không gian của các đặc trưng (reduce spatial dimensions) để giảm thiểu số lượng tham số và tính toán trong mạng. Lớp này giúp có thể thay đổi góc độ hay kích thước của hình ảnh mà không làm biến đổi nó.</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Lớp kết nối đầy đủ (Fully Connected Layer): giống như trong các mạng nơ-ron truyền thống, nơi tất cả các nút trong lớp này đều kết nối với các nút trong lớp trước. Lớp FC chủ yếu được sử dụng để đưa ra dự đoán cuối cùng của mô hình, bao gồm các đặc trưng để nhận diện vật thể hoặc phân loại hình ảnh</a:t>
            </a:r>
          </a:p>
          <a:p>
            <a:pPr algn="l" marL="647700" indent="-323850" lvl="1">
              <a:lnSpc>
                <a:spcPts val="4200"/>
              </a:lnSpc>
              <a:buFont typeface="Arial"/>
              <a:buChar char="•"/>
            </a:pPr>
            <a:r>
              <a:rPr lang="en-US" sz="3000">
                <a:solidFill>
                  <a:srgbClr val="101010"/>
                </a:solidFill>
                <a:latin typeface="Montserrat"/>
                <a:ea typeface="Montserrat"/>
                <a:cs typeface="Montserrat"/>
                <a:sym typeface="Montserrat"/>
              </a:rPr>
              <a:t>Lớp hàm kích hoạt (Activation Layer): thường được áp dụng sau mỗi lớp, giúp mạng nơ-ron học được các quan hệ phi tuyến giữa các đặc trưng. Activation layer bao gồm các hàm ReLU (Rectified Linear Unit) và hàm Softmax</a:t>
            </a:r>
          </a:p>
          <a:p>
            <a:pPr algn="l">
              <a:lnSpc>
                <a:spcPts val="4200"/>
              </a:lnSpc>
            </a:pPr>
          </a:p>
          <a:p>
            <a:pPr algn="l">
              <a:lnSpc>
                <a:spcPts val="4200"/>
              </a:lnSpc>
            </a:pPr>
          </a:p>
          <a:p>
            <a:pPr algn="l">
              <a:lnSpc>
                <a:spcPts val="4200"/>
              </a:lnSpc>
            </a:pPr>
          </a:p>
          <a:p>
            <a:pPr algn="l">
              <a:lnSpc>
                <a:spcPts val="420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2006">
            <a:off x="15101096" y="3393645"/>
            <a:ext cx="5290074" cy="8479184"/>
          </a:xfrm>
          <a:custGeom>
            <a:avLst/>
            <a:gdLst/>
            <a:ahLst/>
            <a:cxnLst/>
            <a:rect r="r" b="b" t="t" l="l"/>
            <a:pathLst>
              <a:path h="8479184" w="5290074">
                <a:moveTo>
                  <a:pt x="0" y="0"/>
                </a:moveTo>
                <a:lnTo>
                  <a:pt x="5290075" y="0"/>
                </a:lnTo>
                <a:lnTo>
                  <a:pt x="5290075" y="8479184"/>
                </a:lnTo>
                <a:lnTo>
                  <a:pt x="0" y="8479184"/>
                </a:lnTo>
                <a:lnTo>
                  <a:pt x="0" y="0"/>
                </a:lnTo>
                <a:close/>
              </a:path>
            </a:pathLst>
          </a:custGeom>
          <a:blipFill>
            <a:blip r:embed="rId2"/>
            <a:stretch>
              <a:fillRect l="0" t="-349" r="-11571" b="-349"/>
            </a:stretch>
          </a:blipFill>
        </p:spPr>
      </p:sp>
      <p:sp>
        <p:nvSpPr>
          <p:cNvPr name="Freeform 3" id="3"/>
          <p:cNvSpPr/>
          <p:nvPr/>
        </p:nvSpPr>
        <p:spPr>
          <a:xfrm flipH="false" flipV="false" rot="0">
            <a:off x="9144000" y="4026125"/>
            <a:ext cx="8472042" cy="4236021"/>
          </a:xfrm>
          <a:custGeom>
            <a:avLst/>
            <a:gdLst/>
            <a:ahLst/>
            <a:cxnLst/>
            <a:rect r="r" b="b" t="t" l="l"/>
            <a:pathLst>
              <a:path h="4236021" w="8472042">
                <a:moveTo>
                  <a:pt x="0" y="0"/>
                </a:moveTo>
                <a:lnTo>
                  <a:pt x="8472042" y="0"/>
                </a:lnTo>
                <a:lnTo>
                  <a:pt x="8472042" y="4236021"/>
                </a:lnTo>
                <a:lnTo>
                  <a:pt x="0" y="4236021"/>
                </a:lnTo>
                <a:lnTo>
                  <a:pt x="0" y="0"/>
                </a:lnTo>
                <a:close/>
              </a:path>
            </a:pathLst>
          </a:custGeom>
          <a:blipFill>
            <a:blip r:embed="rId3"/>
            <a:stretch>
              <a:fillRect l="0" t="0" r="0" b="0"/>
            </a:stretch>
          </a:blipFill>
        </p:spPr>
      </p:sp>
      <p:sp>
        <p:nvSpPr>
          <p:cNvPr name="TextBox 4" id="4"/>
          <p:cNvSpPr txBox="true"/>
          <p:nvPr/>
        </p:nvSpPr>
        <p:spPr>
          <a:xfrm rot="0">
            <a:off x="1028700" y="713875"/>
            <a:ext cx="16054296" cy="971550"/>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01010"/>
                </a:solidFill>
                <a:latin typeface="Montserrat Bold"/>
                <a:ea typeface="Montserrat Bold"/>
                <a:cs typeface="Montserrat Bold"/>
                <a:sym typeface="Montserrat Bold"/>
              </a:rPr>
              <a:t>III. CÔNG CỤ SỬ DỤNG</a:t>
            </a:r>
          </a:p>
        </p:txBody>
      </p:sp>
      <p:sp>
        <p:nvSpPr>
          <p:cNvPr name="TextBox 5" id="5"/>
          <p:cNvSpPr txBox="true"/>
          <p:nvPr/>
        </p:nvSpPr>
        <p:spPr>
          <a:xfrm rot="0">
            <a:off x="1028700" y="1988870"/>
            <a:ext cx="16230600" cy="1047750"/>
          </a:xfrm>
          <a:prstGeom prst="rect">
            <a:avLst/>
          </a:prstGeom>
        </p:spPr>
        <p:txBody>
          <a:bodyPr anchor="t" rtlCol="false" tIns="0" lIns="0" bIns="0" rIns="0">
            <a:spAutoFit/>
          </a:bodyPr>
          <a:lstStyle/>
          <a:p>
            <a:pPr algn="l">
              <a:lnSpc>
                <a:spcPts val="4200"/>
              </a:lnSpc>
              <a:spcBef>
                <a:spcPct val="0"/>
              </a:spcBef>
            </a:pPr>
            <a:r>
              <a:rPr lang="en-US" b="true" sz="3000">
                <a:solidFill>
                  <a:srgbClr val="101010"/>
                </a:solidFill>
                <a:latin typeface="Montserrat Bold"/>
                <a:ea typeface="Montserrat Bold"/>
                <a:cs typeface="Montserrat Bold"/>
                <a:sym typeface="Montserrat Bold"/>
                <a:hlinkClick r:id="rId4" tooltip="https://www.tensorflow.org"/>
              </a:rPr>
              <a:t>Tenso</a:t>
            </a:r>
            <a:r>
              <a:rPr lang="en-US" b="true" sz="3000" strike="noStrike">
                <a:solidFill>
                  <a:srgbClr val="101010"/>
                </a:solidFill>
                <a:latin typeface="Montserrat Bold"/>
                <a:ea typeface="Montserrat Bold"/>
                <a:cs typeface="Montserrat Bold"/>
                <a:sym typeface="Montserrat Bold"/>
                <a:hlinkClick r:id="rId5" tooltip="https://www.tensorflow.org"/>
              </a:rPr>
              <a:t>rFlow</a:t>
            </a:r>
            <a:r>
              <a:rPr lang="en-US" sz="3000" strike="noStrike" u="none">
                <a:solidFill>
                  <a:srgbClr val="101010"/>
                </a:solidFill>
                <a:latin typeface="Montserrat"/>
                <a:ea typeface="Montserrat"/>
                <a:cs typeface="Montserrat"/>
                <a:sym typeface="Montserrat"/>
              </a:rPr>
              <a:t> chính là thư viện mã nguồn mở cho machine learning nổi tiếng nhất thế giới, được phát triển bởi các nhà nghiên cứu từ Google.</a:t>
            </a:r>
          </a:p>
        </p:txBody>
      </p:sp>
      <p:sp>
        <p:nvSpPr>
          <p:cNvPr name="TextBox 6" id="6"/>
          <p:cNvSpPr txBox="true"/>
          <p:nvPr/>
        </p:nvSpPr>
        <p:spPr>
          <a:xfrm rot="0">
            <a:off x="1028700" y="3340066"/>
            <a:ext cx="7358008" cy="5848350"/>
          </a:xfrm>
          <a:prstGeom prst="rect">
            <a:avLst/>
          </a:prstGeom>
        </p:spPr>
        <p:txBody>
          <a:bodyPr anchor="t" rtlCol="false" tIns="0" lIns="0" bIns="0" rIns="0">
            <a:spAutoFit/>
          </a:bodyPr>
          <a:lstStyle/>
          <a:p>
            <a:pPr algn="just">
              <a:lnSpc>
                <a:spcPts val="4200"/>
              </a:lnSpc>
              <a:spcBef>
                <a:spcPct val="0"/>
              </a:spcBef>
            </a:pPr>
            <a:r>
              <a:rPr lang="en-US" sz="3000">
                <a:solidFill>
                  <a:srgbClr val="101010"/>
                </a:solidFill>
                <a:latin typeface="Montserrat"/>
                <a:ea typeface="Montserrat"/>
                <a:cs typeface="Montserrat"/>
                <a:sym typeface="Montserrat"/>
              </a:rPr>
              <a:t>Các hàm được dựng sẵn trong thư viện cho từng bài toán cho phép TensorFlow xây dựng được nhiều neural network. Được viết bằng C++ và thao tác interface bằng Python, Tensorflow có thể chạy trên nhiều nền tảng. Nhờ vậy, đối tượng sử dụng của nó cũng nhiều không kém, từ các nhà nghiên cứu, nhà khoa học dữ liệu và dĩ nhiên không thể thiếu các lập trình viên.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DAGiJejwUwo</dc:identifier>
  <dcterms:modified xsi:type="dcterms:W3CDTF">2011-08-01T06:04:30Z</dcterms:modified>
  <cp:revision>1</cp:revision>
  <dc:title>White and Violet Professional Modern Technology Pitch Deck Presentation</dc:title>
</cp:coreProperties>
</file>